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1" r:id="rId4"/>
    <p:sldId id="279" r:id="rId5"/>
    <p:sldId id="259" r:id="rId6"/>
    <p:sldId id="264" r:id="rId7"/>
    <p:sldId id="280" r:id="rId8"/>
    <p:sldId id="272" r:id="rId9"/>
    <p:sldId id="265" r:id="rId10"/>
    <p:sldId id="270" r:id="rId11"/>
    <p:sldId id="271" r:id="rId12"/>
    <p:sldId id="275" r:id="rId13"/>
    <p:sldId id="277" r:id="rId14"/>
    <p:sldId id="278" r:id="rId15"/>
    <p:sldId id="269" r:id="rId16"/>
    <p:sldId id="263" r:id="rId1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59A2"/>
    <a:srgbClr val="0D9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3084" autoAdjust="0"/>
  </p:normalViewPr>
  <p:slideViewPr>
    <p:cSldViewPr>
      <p:cViewPr varScale="1">
        <p:scale>
          <a:sx n="58" d="100"/>
          <a:sy n="58" d="100"/>
        </p:scale>
        <p:origin x="119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143FF-A264-41D4-B55F-EE4F406C7174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58D7E-4644-4ECF-B4C1-A216BA3EE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What-</a:t>
            </a:r>
            <a:r>
              <a:rPr lang="en-US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programme</a:t>
            </a:r>
            <a:r>
              <a:rPr lang="en-US" dirty="0" smtClean="0"/>
              <a:t> of activities that take place over the course of a few days at a range of universities and higher education institutions across Greater Manchester.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taking part in activities and workshops looking at your future</a:t>
            </a:r>
            <a:r>
              <a:rPr lang="en-US" baseline="0" dirty="0" smtClean="0"/>
              <a:t> or </a:t>
            </a:r>
            <a:r>
              <a:rPr lang="en-US" dirty="0" smtClean="0"/>
              <a:t>certain subjects,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working with current </a:t>
            </a:r>
            <a:r>
              <a:rPr lang="en-US" dirty="0" err="1" smtClean="0"/>
              <a:t>uni</a:t>
            </a:r>
            <a:r>
              <a:rPr lang="en-US" dirty="0" smtClean="0"/>
              <a:t> students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residential events staying in university halls.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Free- food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Gill Sans"/>
              <a:cs typeface="Gill Sans"/>
            </a:endParaRPr>
          </a:p>
          <a:p>
            <a:r>
              <a:rPr lang="en-US" dirty="0" smtClean="0">
                <a:latin typeface="Gill Sans"/>
                <a:cs typeface="Gill Sans"/>
              </a:rPr>
              <a:t>When-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"/>
                <a:cs typeface="Gill Sans"/>
              </a:rPr>
              <a:t>During June and July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"/>
                <a:cs typeface="Gill Sans"/>
              </a:rPr>
              <a:t>2-4 days, some overnight stays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Why-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gain a real-life insight into what university is like,</a:t>
            </a:r>
            <a:r>
              <a:rPr lang="en-US" baseline="0" dirty="0" smtClean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help you make a decision about life after school / college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find out more about certain subjects,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Meet new people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Something to put on your UCAS form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58D7E-4644-4ECF-B4C1-A216BA3EE5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266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Showing</a:t>
            </a:r>
            <a:r>
              <a:rPr lang="en-GB" baseline="0" dirty="0" smtClean="0"/>
              <a:t> the video is crucial</a:t>
            </a:r>
          </a:p>
          <a:p>
            <a:endParaRPr lang="en-GB" baseline="0" dirty="0" smtClean="0"/>
          </a:p>
          <a:p>
            <a:r>
              <a:rPr lang="en-GB" baseline="0" dirty="0" smtClean="0"/>
              <a:t>https://www.youtube.com/watch?v=ldE_YnNS8Mg 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58D7E-4644-4ECF-B4C1-A216BA3EE5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304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Alternative to showing the video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58D7E-4644-4ECF-B4C1-A216BA3EE5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746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 the remaining</a:t>
            </a:r>
            <a:r>
              <a:rPr lang="en-GB" baseline="0" dirty="0" smtClean="0"/>
              <a:t> time to talk through-</a:t>
            </a:r>
          </a:p>
          <a:p>
            <a:endParaRPr lang="en-GB" baseline="0" dirty="0" smtClean="0"/>
          </a:p>
          <a:p>
            <a:r>
              <a:rPr lang="en-GB" baseline="0" dirty="0" smtClean="0"/>
              <a:t>Short summary- 8 events, 3 residential, 5 non-residential – range of subject areas, and general </a:t>
            </a:r>
          </a:p>
          <a:p>
            <a:endParaRPr lang="en-GB" baseline="0" dirty="0" smtClean="0"/>
          </a:p>
          <a:p>
            <a:r>
              <a:rPr lang="en-GB" baseline="0" dirty="0" smtClean="0"/>
              <a:t>If time can pick out highlights from each programme.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58D7E-4644-4ECF-B4C1-A216BA3EE57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700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need help /advice</a:t>
            </a:r>
            <a:r>
              <a:rPr lang="en-GB" baseline="0" dirty="0" smtClean="0"/>
              <a:t> doing app form can contact event leads, there details are online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Stres</a:t>
            </a:r>
            <a:r>
              <a:rPr lang="en-GB" baseline="0" dirty="0" smtClean="0"/>
              <a:t>s that places are limited and that l</a:t>
            </a:r>
            <a:r>
              <a:rPr lang="en-GB" sz="1200" dirty="0" smtClean="0"/>
              <a:t>earners who meet our targeting criteria will be prioritised (see website)-</a:t>
            </a:r>
            <a:r>
              <a:rPr lang="en-GB" sz="1200" baseline="0" dirty="0" smtClean="0"/>
              <a:t> this is in the brochure. </a:t>
            </a:r>
            <a:endParaRPr lang="en-GB" sz="1200" dirty="0" smtClean="0"/>
          </a:p>
          <a:p>
            <a:r>
              <a:rPr lang="en-GB" dirty="0" smtClean="0"/>
              <a:t>Stress</a:t>
            </a:r>
            <a:r>
              <a:rPr lang="en-GB" baseline="0" dirty="0" smtClean="0"/>
              <a:t> that we need parent consent- this is also on the website when you apply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58D7E-4644-4ECF-B4C1-A216BA3EE57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067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Find out</a:t>
            </a:r>
            <a:r>
              <a:rPr lang="en-GB" baseline="0" dirty="0" smtClean="0"/>
              <a:t> more on website / social media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58D7E-4644-4ECF-B4C1-A216BA3EE57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5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6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5.png"/><Relationship Id="rId30" Type="http://schemas.openxmlformats.org/officeDocument/2006/relationships/image" Target="../media/image2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30" dirty="0"/>
              <a:t>gmhigher.ac.uk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6" y="457201"/>
            <a:ext cx="1170940" cy="930275"/>
          </a:xfrm>
          <a:custGeom>
            <a:avLst/>
            <a:gdLst/>
            <a:ahLst/>
            <a:cxnLst/>
            <a:rect l="l" t="t" r="r" b="b"/>
            <a:pathLst>
              <a:path w="1170939" h="930275">
                <a:moveTo>
                  <a:pt x="1001369" y="720686"/>
                </a:moveTo>
                <a:lnTo>
                  <a:pt x="722058" y="720686"/>
                </a:lnTo>
                <a:lnTo>
                  <a:pt x="1001369" y="930173"/>
                </a:lnTo>
                <a:lnTo>
                  <a:pt x="1001369" y="720686"/>
                </a:lnTo>
                <a:close/>
              </a:path>
              <a:path w="1170939" h="930275">
                <a:moveTo>
                  <a:pt x="1170927" y="0"/>
                </a:moveTo>
                <a:lnTo>
                  <a:pt x="0" y="0"/>
                </a:lnTo>
                <a:lnTo>
                  <a:pt x="0" y="720686"/>
                </a:lnTo>
                <a:lnTo>
                  <a:pt x="1170927" y="720686"/>
                </a:lnTo>
                <a:lnTo>
                  <a:pt x="1170927" y="0"/>
                </a:lnTo>
                <a:close/>
              </a:path>
            </a:pathLst>
          </a:custGeom>
          <a:solidFill>
            <a:srgbClr val="FFC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30" dirty="0"/>
              <a:t>gmhigher.ac.uk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6" y="457201"/>
            <a:ext cx="1170940" cy="930275"/>
          </a:xfrm>
          <a:custGeom>
            <a:avLst/>
            <a:gdLst/>
            <a:ahLst/>
            <a:cxnLst/>
            <a:rect l="l" t="t" r="r" b="b"/>
            <a:pathLst>
              <a:path w="1170939" h="930275">
                <a:moveTo>
                  <a:pt x="1001369" y="720686"/>
                </a:moveTo>
                <a:lnTo>
                  <a:pt x="722058" y="720686"/>
                </a:lnTo>
                <a:lnTo>
                  <a:pt x="1001369" y="930173"/>
                </a:lnTo>
                <a:lnTo>
                  <a:pt x="1001369" y="720686"/>
                </a:lnTo>
                <a:close/>
              </a:path>
              <a:path w="1170939" h="930275">
                <a:moveTo>
                  <a:pt x="1170927" y="0"/>
                </a:moveTo>
                <a:lnTo>
                  <a:pt x="0" y="0"/>
                </a:lnTo>
                <a:lnTo>
                  <a:pt x="0" y="720686"/>
                </a:lnTo>
                <a:lnTo>
                  <a:pt x="1170927" y="720686"/>
                </a:lnTo>
                <a:lnTo>
                  <a:pt x="1170927" y="0"/>
                </a:lnTo>
                <a:close/>
              </a:path>
            </a:pathLst>
          </a:custGeom>
          <a:solidFill>
            <a:srgbClr val="FFC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4500" y="1759139"/>
            <a:ext cx="3095625" cy="3560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30" dirty="0"/>
              <a:t>gmhigher.ac.uk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11096" y="568426"/>
            <a:ext cx="894194" cy="9410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745739" y="585796"/>
            <a:ext cx="824350" cy="9055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787632" y="611388"/>
            <a:ext cx="661911" cy="855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888353" y="595300"/>
            <a:ext cx="620382" cy="8864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790381" y="603096"/>
            <a:ext cx="896416" cy="8712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616061" y="598742"/>
            <a:ext cx="764895" cy="8801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622283" y="541676"/>
            <a:ext cx="833170" cy="9944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705018" y="600335"/>
            <a:ext cx="747139" cy="876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596413" y="4112432"/>
            <a:ext cx="693155" cy="10083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786321" y="4225769"/>
            <a:ext cx="679767" cy="7797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696918" y="4195542"/>
            <a:ext cx="785136" cy="8407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7727361" y="4132240"/>
            <a:ext cx="870534" cy="9677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578867" y="4162903"/>
            <a:ext cx="801535" cy="9055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638646" y="4135367"/>
            <a:ext cx="754875" cy="96139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457194" y="4093379"/>
            <a:ext cx="897770" cy="10464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4734636" y="4186770"/>
            <a:ext cx="636549" cy="8585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7913361" y="1754196"/>
            <a:ext cx="650798" cy="95504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2560643" y="1806708"/>
            <a:ext cx="860183" cy="84708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733881" y="1759007"/>
            <a:ext cx="613029" cy="9448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4735219" y="1742597"/>
            <a:ext cx="709523" cy="97662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5724831" y="1750939"/>
            <a:ext cx="829779" cy="96012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6742506" y="1788021"/>
            <a:ext cx="893622" cy="8864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584523" y="1798274"/>
            <a:ext cx="613371" cy="86626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580090" y="1783748"/>
            <a:ext cx="721702" cy="89281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530238" y="2880910"/>
            <a:ext cx="704138" cy="91185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7823639" y="2907570"/>
            <a:ext cx="611822" cy="98552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645396" y="2911761"/>
            <a:ext cx="545668" cy="100203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5642205" y="2929470"/>
            <a:ext cx="833196" cy="9169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4729419" y="2886098"/>
            <a:ext cx="587417" cy="10795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6719368" y="2898740"/>
            <a:ext cx="748842" cy="9271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3579026" y="2917841"/>
            <a:ext cx="818172" cy="86359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2625185" y="2913665"/>
            <a:ext cx="655294" cy="92201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863996" y="830338"/>
            <a:ext cx="3780154" cy="3184525"/>
          </a:xfrm>
          <a:custGeom>
            <a:avLst/>
            <a:gdLst/>
            <a:ahLst/>
            <a:cxnLst/>
            <a:rect l="l" t="t" r="r" b="b"/>
            <a:pathLst>
              <a:path w="3780154" h="3184525">
                <a:moveTo>
                  <a:pt x="3228962" y="2526677"/>
                </a:moveTo>
                <a:lnTo>
                  <a:pt x="2352001" y="2526677"/>
                </a:lnTo>
                <a:lnTo>
                  <a:pt x="3228962" y="3184372"/>
                </a:lnTo>
                <a:lnTo>
                  <a:pt x="3228962" y="2526677"/>
                </a:lnTo>
                <a:close/>
              </a:path>
              <a:path w="3780154" h="3184525">
                <a:moveTo>
                  <a:pt x="3780002" y="0"/>
                </a:moveTo>
                <a:lnTo>
                  <a:pt x="0" y="0"/>
                </a:lnTo>
                <a:lnTo>
                  <a:pt x="0" y="2526677"/>
                </a:lnTo>
                <a:lnTo>
                  <a:pt x="3780002" y="2526677"/>
                </a:lnTo>
                <a:lnTo>
                  <a:pt x="3780002" y="0"/>
                </a:lnTo>
                <a:close/>
              </a:path>
            </a:pathLst>
          </a:custGeom>
          <a:solidFill>
            <a:srgbClr val="FFC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457200" y="6028608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30" dirty="0"/>
              <a:t>gmhigher.ac.uk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D92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11096" y="568426"/>
            <a:ext cx="894194" cy="9410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745739" y="585796"/>
            <a:ext cx="824350" cy="9055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888353" y="595300"/>
            <a:ext cx="620382" cy="886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787632" y="611388"/>
            <a:ext cx="661911" cy="855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790381" y="603096"/>
            <a:ext cx="896416" cy="8712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616061" y="598742"/>
            <a:ext cx="764895" cy="8801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22283" y="541676"/>
            <a:ext cx="833170" cy="9944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705018" y="600335"/>
            <a:ext cx="747139" cy="876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596413" y="4112432"/>
            <a:ext cx="693155" cy="10083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786321" y="4225769"/>
            <a:ext cx="679767" cy="7797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696918" y="4195542"/>
            <a:ext cx="785136" cy="8407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7727361" y="4132240"/>
            <a:ext cx="870534" cy="9677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2578867" y="4162903"/>
            <a:ext cx="801535" cy="9055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457194" y="4093379"/>
            <a:ext cx="897770" cy="10464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638646" y="4135367"/>
            <a:ext cx="754875" cy="9613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734636" y="4186770"/>
            <a:ext cx="636549" cy="8585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7913361" y="1754196"/>
            <a:ext cx="650798" cy="95504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2560643" y="1806708"/>
            <a:ext cx="860183" cy="84708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3733881" y="1759007"/>
            <a:ext cx="613029" cy="9448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735219" y="1742597"/>
            <a:ext cx="709523" cy="97662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5724831" y="1750939"/>
            <a:ext cx="829779" cy="96012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6742506" y="1788021"/>
            <a:ext cx="893622" cy="8864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584523" y="1798274"/>
            <a:ext cx="613371" cy="86626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580090" y="1783748"/>
            <a:ext cx="721702" cy="89281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7823639" y="2907570"/>
            <a:ext cx="611822" cy="9855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530238" y="2880910"/>
            <a:ext cx="704138" cy="91185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645396" y="2911761"/>
            <a:ext cx="545668" cy="100203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5642205" y="2929470"/>
            <a:ext cx="833196" cy="9169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4729419" y="2886098"/>
            <a:ext cx="587417" cy="10795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6719368" y="2898740"/>
            <a:ext cx="748842" cy="9271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3579026" y="2917841"/>
            <a:ext cx="818172" cy="86359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2625185" y="2913665"/>
            <a:ext cx="655294" cy="92201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863996" y="830338"/>
            <a:ext cx="3780154" cy="3184525"/>
          </a:xfrm>
          <a:custGeom>
            <a:avLst/>
            <a:gdLst/>
            <a:ahLst/>
            <a:cxnLst/>
            <a:rect l="l" t="t" r="r" b="b"/>
            <a:pathLst>
              <a:path w="3780154" h="3184525">
                <a:moveTo>
                  <a:pt x="3228962" y="2526677"/>
                </a:moveTo>
                <a:lnTo>
                  <a:pt x="2352001" y="2526677"/>
                </a:lnTo>
                <a:lnTo>
                  <a:pt x="3228962" y="3184372"/>
                </a:lnTo>
                <a:lnTo>
                  <a:pt x="3228962" y="2526677"/>
                </a:lnTo>
                <a:close/>
              </a:path>
              <a:path w="3780154" h="3184525">
                <a:moveTo>
                  <a:pt x="3780002" y="0"/>
                </a:moveTo>
                <a:lnTo>
                  <a:pt x="0" y="0"/>
                </a:lnTo>
                <a:lnTo>
                  <a:pt x="0" y="2526677"/>
                </a:lnTo>
                <a:lnTo>
                  <a:pt x="3780002" y="2526677"/>
                </a:lnTo>
                <a:lnTo>
                  <a:pt x="378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457200" y="6028608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30" dirty="0"/>
              <a:t>gmhigher.ac.uk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353" y="479380"/>
            <a:ext cx="8255292" cy="421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089723"/>
            <a:ext cx="8255000" cy="4396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505501" y="6044257"/>
            <a:ext cx="1194434" cy="201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30" dirty="0"/>
              <a:t>gmhigher.ac.uk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ldE_YnNS8Mg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6500" y="2065013"/>
            <a:ext cx="27535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" dirty="0">
                <a:latin typeface="Euclid Flex"/>
                <a:cs typeface="Euclid Flex"/>
              </a:rPr>
              <a:t>Uni:4U</a:t>
            </a:r>
            <a:endParaRPr sz="6000" dirty="0">
              <a:latin typeface="Euclid Flex"/>
              <a:cs typeface="Euclid Flex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1950" y="1038752"/>
            <a:ext cx="466725" cy="149860"/>
          </a:xfrm>
          <a:custGeom>
            <a:avLst/>
            <a:gdLst/>
            <a:ahLst/>
            <a:cxnLst/>
            <a:rect l="l" t="t" r="r" b="b"/>
            <a:pathLst>
              <a:path w="466725" h="149859">
                <a:moveTo>
                  <a:pt x="0" y="0"/>
                </a:moveTo>
                <a:lnTo>
                  <a:pt x="30310" y="35944"/>
                </a:lnTo>
                <a:lnTo>
                  <a:pt x="58915" y="72136"/>
                </a:lnTo>
                <a:lnTo>
                  <a:pt x="64846" y="80098"/>
                </a:lnTo>
                <a:lnTo>
                  <a:pt x="67818" y="84086"/>
                </a:lnTo>
                <a:lnTo>
                  <a:pt x="112733" y="101186"/>
                </a:lnTo>
                <a:lnTo>
                  <a:pt x="157488" y="116269"/>
                </a:lnTo>
                <a:lnTo>
                  <a:pt x="201967" y="129347"/>
                </a:lnTo>
                <a:lnTo>
                  <a:pt x="246055" y="140434"/>
                </a:lnTo>
                <a:lnTo>
                  <a:pt x="289636" y="149542"/>
                </a:lnTo>
                <a:lnTo>
                  <a:pt x="292989" y="146900"/>
                </a:lnTo>
                <a:lnTo>
                  <a:pt x="296392" y="144322"/>
                </a:lnTo>
                <a:lnTo>
                  <a:pt x="336797" y="118294"/>
                </a:lnTo>
                <a:lnTo>
                  <a:pt x="377086" y="99052"/>
                </a:lnTo>
                <a:lnTo>
                  <a:pt x="420403" y="84074"/>
                </a:lnTo>
                <a:lnTo>
                  <a:pt x="466432" y="733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04530" y="1021854"/>
            <a:ext cx="288925" cy="508000"/>
          </a:xfrm>
          <a:custGeom>
            <a:avLst/>
            <a:gdLst/>
            <a:ahLst/>
            <a:cxnLst/>
            <a:rect l="l" t="t" r="r" b="b"/>
            <a:pathLst>
              <a:path w="288925" h="508000">
                <a:moveTo>
                  <a:pt x="0" y="0"/>
                </a:moveTo>
                <a:lnTo>
                  <a:pt x="269112" y="507479"/>
                </a:lnTo>
                <a:lnTo>
                  <a:pt x="265055" y="460922"/>
                </a:lnTo>
                <a:lnTo>
                  <a:pt x="265855" y="415574"/>
                </a:lnTo>
                <a:lnTo>
                  <a:pt x="271627" y="371728"/>
                </a:lnTo>
                <a:lnTo>
                  <a:pt x="282486" y="329679"/>
                </a:lnTo>
                <a:lnTo>
                  <a:pt x="288594" y="312762"/>
                </a:lnTo>
                <a:lnTo>
                  <a:pt x="267000" y="269247"/>
                </a:lnTo>
                <a:lnTo>
                  <a:pt x="242577" y="225228"/>
                </a:lnTo>
                <a:lnTo>
                  <a:pt x="215376" y="180883"/>
                </a:lnTo>
                <a:lnTo>
                  <a:pt x="185448" y="136389"/>
                </a:lnTo>
                <a:lnTo>
                  <a:pt x="152844" y="91922"/>
                </a:lnTo>
                <a:lnTo>
                  <a:pt x="121875" y="52805"/>
                </a:lnTo>
                <a:lnTo>
                  <a:pt x="88925" y="139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8738" y="1356848"/>
            <a:ext cx="113919" cy="132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0209" y="1357972"/>
            <a:ext cx="477236" cy="129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39003" y="1359095"/>
            <a:ext cx="95554" cy="1279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6232" y="1515563"/>
            <a:ext cx="367635" cy="129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96344" y="1514439"/>
            <a:ext cx="113918" cy="1324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31060" y="1585267"/>
            <a:ext cx="10795" cy="59690"/>
          </a:xfrm>
          <a:custGeom>
            <a:avLst/>
            <a:gdLst/>
            <a:ahLst/>
            <a:cxnLst/>
            <a:rect l="l" t="t" r="r" b="b"/>
            <a:pathLst>
              <a:path w="10794" h="59689">
                <a:moveTo>
                  <a:pt x="0" y="59690"/>
                </a:moveTo>
                <a:lnTo>
                  <a:pt x="10312" y="59690"/>
                </a:lnTo>
                <a:lnTo>
                  <a:pt x="10312" y="0"/>
                </a:lnTo>
                <a:lnTo>
                  <a:pt x="0" y="0"/>
                </a:lnTo>
                <a:lnTo>
                  <a:pt x="0" y="59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1060" y="1580822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4">
                <a:moveTo>
                  <a:pt x="0" y="0"/>
                </a:moveTo>
                <a:lnTo>
                  <a:pt x="105676" y="0"/>
                </a:lnTo>
              </a:path>
            </a:pathLst>
          </a:custGeom>
          <a:ln w="88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31060" y="1516687"/>
            <a:ext cx="10795" cy="59690"/>
          </a:xfrm>
          <a:custGeom>
            <a:avLst/>
            <a:gdLst/>
            <a:ahLst/>
            <a:cxnLst/>
            <a:rect l="l" t="t" r="r" b="b"/>
            <a:pathLst>
              <a:path w="10794" h="59690">
                <a:moveTo>
                  <a:pt x="0" y="59690"/>
                </a:moveTo>
                <a:lnTo>
                  <a:pt x="10312" y="59690"/>
                </a:lnTo>
                <a:lnTo>
                  <a:pt x="10312" y="0"/>
                </a:lnTo>
                <a:lnTo>
                  <a:pt x="0" y="0"/>
                </a:lnTo>
                <a:lnTo>
                  <a:pt x="0" y="59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26436" y="1584898"/>
            <a:ext cx="10795" cy="60325"/>
          </a:xfrm>
          <a:custGeom>
            <a:avLst/>
            <a:gdLst/>
            <a:ahLst/>
            <a:cxnLst/>
            <a:rect l="l" t="t" r="r" b="b"/>
            <a:pathLst>
              <a:path w="10794" h="60325">
                <a:moveTo>
                  <a:pt x="10299" y="0"/>
                </a:moveTo>
                <a:lnTo>
                  <a:pt x="0" y="0"/>
                </a:lnTo>
                <a:lnTo>
                  <a:pt x="0" y="59766"/>
                </a:lnTo>
                <a:lnTo>
                  <a:pt x="10299" y="59766"/>
                </a:lnTo>
                <a:lnTo>
                  <a:pt x="102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26436" y="1516687"/>
            <a:ext cx="10795" cy="59690"/>
          </a:xfrm>
          <a:custGeom>
            <a:avLst/>
            <a:gdLst/>
            <a:ahLst/>
            <a:cxnLst/>
            <a:rect l="l" t="t" r="r" b="b"/>
            <a:pathLst>
              <a:path w="10794" h="59690">
                <a:moveTo>
                  <a:pt x="10299" y="0"/>
                </a:moveTo>
                <a:lnTo>
                  <a:pt x="0" y="0"/>
                </a:lnTo>
                <a:lnTo>
                  <a:pt x="0" y="59207"/>
                </a:lnTo>
                <a:lnTo>
                  <a:pt x="10299" y="59207"/>
                </a:lnTo>
                <a:lnTo>
                  <a:pt x="102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66904" y="1515000"/>
            <a:ext cx="357884" cy="1315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46347" y="1516687"/>
            <a:ext cx="95554" cy="1279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15433" y="1801850"/>
            <a:ext cx="0" cy="106680"/>
          </a:xfrm>
          <a:custGeom>
            <a:avLst/>
            <a:gdLst/>
            <a:ahLst/>
            <a:cxnLst/>
            <a:rect l="l" t="t" r="r" b="b"/>
            <a:pathLst>
              <a:path h="106680">
                <a:moveTo>
                  <a:pt x="0" y="0"/>
                </a:moveTo>
                <a:lnTo>
                  <a:pt x="0" y="106679"/>
                </a:lnTo>
              </a:path>
            </a:pathLst>
          </a:custGeom>
          <a:ln w="184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06232" y="1793595"/>
            <a:ext cx="189230" cy="0"/>
          </a:xfrm>
          <a:custGeom>
            <a:avLst/>
            <a:gdLst/>
            <a:ahLst/>
            <a:cxnLst/>
            <a:rect l="l" t="t" r="r" b="b"/>
            <a:pathLst>
              <a:path w="189230">
                <a:moveTo>
                  <a:pt x="0" y="0"/>
                </a:moveTo>
                <a:lnTo>
                  <a:pt x="188721" y="0"/>
                </a:lnTo>
              </a:path>
            </a:pathLst>
          </a:custGeom>
          <a:ln w="165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5433" y="1679930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410"/>
                </a:lnTo>
              </a:path>
            </a:pathLst>
          </a:custGeom>
          <a:ln w="184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85753" y="1801723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0"/>
                </a:moveTo>
                <a:lnTo>
                  <a:pt x="0" y="106756"/>
                </a:lnTo>
              </a:path>
            </a:pathLst>
          </a:custGeom>
          <a:ln w="184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85753" y="1679930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4">
                <a:moveTo>
                  <a:pt x="0" y="0"/>
                </a:moveTo>
                <a:lnTo>
                  <a:pt x="0" y="105740"/>
                </a:lnTo>
              </a:path>
            </a:pathLst>
          </a:custGeom>
          <a:ln w="184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59070" y="167993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49"/>
                </a:lnTo>
              </a:path>
            </a:pathLst>
          </a:custGeom>
          <a:ln w="184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11116" y="1675911"/>
            <a:ext cx="203454" cy="236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72999" y="1801850"/>
            <a:ext cx="0" cy="106680"/>
          </a:xfrm>
          <a:custGeom>
            <a:avLst/>
            <a:gdLst/>
            <a:ahLst/>
            <a:cxnLst/>
            <a:rect l="l" t="t" r="r" b="b"/>
            <a:pathLst>
              <a:path h="106680">
                <a:moveTo>
                  <a:pt x="0" y="0"/>
                </a:moveTo>
                <a:lnTo>
                  <a:pt x="0" y="106679"/>
                </a:lnTo>
              </a:path>
            </a:pathLst>
          </a:custGeom>
          <a:ln w="184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63798" y="1793595"/>
            <a:ext cx="189230" cy="0"/>
          </a:xfrm>
          <a:custGeom>
            <a:avLst/>
            <a:gdLst/>
            <a:ahLst/>
            <a:cxnLst/>
            <a:rect l="l" t="t" r="r" b="b"/>
            <a:pathLst>
              <a:path w="189230">
                <a:moveTo>
                  <a:pt x="0" y="0"/>
                </a:moveTo>
                <a:lnTo>
                  <a:pt x="188721" y="0"/>
                </a:lnTo>
              </a:path>
            </a:pathLst>
          </a:custGeom>
          <a:ln w="165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72999" y="1679930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410"/>
                </a:lnTo>
              </a:path>
            </a:pathLst>
          </a:custGeom>
          <a:ln w="184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43318" y="1801723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0"/>
                </a:moveTo>
                <a:lnTo>
                  <a:pt x="0" y="106756"/>
                </a:lnTo>
              </a:path>
            </a:pathLst>
          </a:custGeom>
          <a:ln w="184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43318" y="1679930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4">
                <a:moveTo>
                  <a:pt x="0" y="0"/>
                </a:moveTo>
                <a:lnTo>
                  <a:pt x="0" y="105740"/>
                </a:lnTo>
              </a:path>
            </a:pathLst>
          </a:custGeom>
          <a:ln w="184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06427" y="1900910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492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15628" y="1800580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710"/>
                </a:lnTo>
              </a:path>
            </a:pathLst>
          </a:custGeom>
          <a:ln w="184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06427" y="179296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472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15628" y="1695170"/>
            <a:ext cx="0" cy="90170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0"/>
                </a:moveTo>
                <a:lnTo>
                  <a:pt x="0" y="90170"/>
                </a:lnTo>
              </a:path>
            </a:pathLst>
          </a:custGeom>
          <a:ln w="184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06427" y="1687550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12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71432" y="1679930"/>
            <a:ext cx="170662" cy="2285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82917" y="1117893"/>
            <a:ext cx="427990" cy="535940"/>
          </a:xfrm>
          <a:custGeom>
            <a:avLst/>
            <a:gdLst/>
            <a:ahLst/>
            <a:cxnLst/>
            <a:rect l="l" t="t" r="r" b="b"/>
            <a:pathLst>
              <a:path w="427989" h="535939">
                <a:moveTo>
                  <a:pt x="332262" y="0"/>
                </a:moveTo>
                <a:lnTo>
                  <a:pt x="276894" y="9615"/>
                </a:lnTo>
                <a:lnTo>
                  <a:pt x="225017" y="25031"/>
                </a:lnTo>
                <a:lnTo>
                  <a:pt x="177121" y="46248"/>
                </a:lnTo>
                <a:lnTo>
                  <a:pt x="133697" y="73266"/>
                </a:lnTo>
                <a:lnTo>
                  <a:pt x="94567" y="106681"/>
                </a:lnTo>
                <a:lnTo>
                  <a:pt x="61142" y="146164"/>
                </a:lnTo>
                <a:lnTo>
                  <a:pt x="36001" y="187896"/>
                </a:lnTo>
                <a:lnTo>
                  <a:pt x="17594" y="232676"/>
                </a:lnTo>
                <a:lnTo>
                  <a:pt x="5102" y="283745"/>
                </a:lnTo>
                <a:lnTo>
                  <a:pt x="0" y="337342"/>
                </a:lnTo>
                <a:lnTo>
                  <a:pt x="2101" y="392955"/>
                </a:lnTo>
                <a:lnTo>
                  <a:pt x="11218" y="450075"/>
                </a:lnTo>
                <a:lnTo>
                  <a:pt x="56443" y="535381"/>
                </a:lnTo>
                <a:lnTo>
                  <a:pt x="113593" y="183553"/>
                </a:lnTo>
                <a:lnTo>
                  <a:pt x="427613" y="14985"/>
                </a:lnTo>
                <a:lnTo>
                  <a:pt x="3322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xfrm>
            <a:off x="7467600" y="6044257"/>
            <a:ext cx="1232335" cy="185307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30" dirty="0">
                <a:latin typeface="Gill Sans"/>
                <a:cs typeface="Gill Sans"/>
              </a:rPr>
              <a:t>gmhigher.ac.uk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991600" y="5562600"/>
            <a:ext cx="448544" cy="696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560278" y="6194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88834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Euclid Flex"/>
                <a:cs typeface="Euclid Flex"/>
              </a:rPr>
              <a:t>Uni:4U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6028608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1625187"/>
            <a:ext cx="1717675" cy="0"/>
          </a:xfrm>
          <a:custGeom>
            <a:avLst/>
            <a:gdLst/>
            <a:ahLst/>
            <a:cxnLst/>
            <a:rect l="l" t="t" r="r" b="b"/>
            <a:pathLst>
              <a:path w="1717675">
                <a:moveTo>
                  <a:pt x="0" y="0"/>
                </a:moveTo>
                <a:lnTo>
                  <a:pt x="1717205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67599" y="6032500"/>
            <a:ext cx="123233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0" dirty="0">
                <a:solidFill>
                  <a:srgbClr val="231F20"/>
                </a:solidFill>
                <a:latin typeface="Gill Sans"/>
                <a:cs typeface="Gill Sans"/>
              </a:rPr>
              <a:t>gmhigher.ac.uk</a:t>
            </a:r>
            <a:endParaRPr sz="1200" b="1" dirty="0">
              <a:latin typeface="Gill Sans"/>
              <a:cs typeface="Gill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1299" y="1844499"/>
            <a:ext cx="3876675" cy="277255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r>
              <a:rPr lang="en-GB" sz="1600" b="1" dirty="0"/>
              <a:t>Thinking about Higher Education but not sure</a:t>
            </a:r>
          </a:p>
          <a:p>
            <a:r>
              <a:rPr lang="en-GB" sz="1600" b="1" dirty="0"/>
              <a:t>about which route to take?</a:t>
            </a:r>
          </a:p>
          <a:p>
            <a:r>
              <a:rPr lang="en-GB" sz="1600" dirty="0"/>
              <a:t>Take part in this summer school and get to</a:t>
            </a:r>
          </a:p>
          <a:p>
            <a:r>
              <a:rPr lang="en-GB" sz="1600" dirty="0"/>
              <a:t>explore the different pathways into a degree.</a:t>
            </a:r>
          </a:p>
          <a:p>
            <a:r>
              <a:rPr lang="en-GB" sz="1600" dirty="0"/>
              <a:t>You will get the opportunity to experience</a:t>
            </a:r>
          </a:p>
          <a:p>
            <a:r>
              <a:rPr lang="en-GB" sz="1600" dirty="0"/>
              <a:t>what it is like to study for a degree in a</a:t>
            </a:r>
          </a:p>
          <a:p>
            <a:r>
              <a:rPr lang="en-GB" sz="1600" dirty="0"/>
              <a:t>college environment compared to studying</a:t>
            </a:r>
          </a:p>
          <a:p>
            <a:r>
              <a:rPr lang="en-GB" sz="1600" dirty="0"/>
              <a:t>in a university, and if you are thinking about</a:t>
            </a:r>
          </a:p>
          <a:p>
            <a:r>
              <a:rPr lang="en-GB" sz="1600" dirty="0"/>
              <a:t>applying for a Higher/Degree Apprenticeship,</a:t>
            </a:r>
          </a:p>
          <a:p>
            <a:r>
              <a:rPr lang="en-GB" sz="1600" dirty="0"/>
              <a:t>you will learn what it takes to be an ideal</a:t>
            </a:r>
          </a:p>
          <a:p>
            <a:r>
              <a:rPr lang="en-GB" sz="1600" dirty="0"/>
              <a:t>candidate.</a:t>
            </a:r>
            <a:endParaRPr lang="en-GB" sz="1600" spc="-15" dirty="0" smtClean="0">
              <a:solidFill>
                <a:srgbClr val="231F20"/>
              </a:solidFill>
              <a:latin typeface="Gill Sans"/>
              <a:cs typeface="Gill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sz="half" idx="2"/>
          </p:nvPr>
        </p:nvSpPr>
        <p:spPr>
          <a:xfrm>
            <a:off x="444500" y="1759139"/>
            <a:ext cx="3095625" cy="32957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20"/>
              </a:lnSpc>
              <a:spcBef>
                <a:spcPts val="100"/>
              </a:spcBef>
            </a:pPr>
            <a:r>
              <a:rPr lang="en-GB" sz="3600" dirty="0" smtClean="0">
                <a:cs typeface="Euclid Flex"/>
              </a:rPr>
              <a:t>HE on </a:t>
            </a:r>
          </a:p>
          <a:p>
            <a:pPr marL="12700">
              <a:lnSpc>
                <a:spcPts val="4220"/>
              </a:lnSpc>
              <a:spcBef>
                <a:spcPts val="100"/>
              </a:spcBef>
            </a:pPr>
            <a:r>
              <a:rPr lang="en-GB" sz="3600" dirty="0" smtClean="0">
                <a:cs typeface="Euclid Flex"/>
              </a:rPr>
              <a:t>Tour</a:t>
            </a:r>
          </a:p>
          <a:p>
            <a:pPr marL="12700">
              <a:lnSpc>
                <a:spcPts val="4220"/>
              </a:lnSpc>
              <a:spcBef>
                <a:spcPts val="100"/>
              </a:spcBef>
            </a:pPr>
            <a:r>
              <a:rPr sz="1000" b="0" spc="45" dirty="0" smtClean="0">
                <a:latin typeface="Gill Sans SemiBold"/>
                <a:cs typeface="Gill Sans SemiBold"/>
              </a:rPr>
              <a:t>Location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GB" sz="1000" b="0" spc="15" dirty="0" smtClean="0">
                <a:latin typeface="Gill Sans SemiBold"/>
                <a:cs typeface="Gill Sans SemiBold"/>
              </a:rPr>
              <a:t>Manchester Metropolitan University, University of Bolton &amp; Wigan &amp; Leigh College University Centre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000" b="0" spc="70" dirty="0">
                <a:latin typeface="Gill Sans SemiBold"/>
                <a:cs typeface="Gill Sans SemiBold"/>
              </a:rPr>
              <a:t>Dates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GB" sz="1000" b="0" spc="20" dirty="0" smtClean="0">
                <a:latin typeface="Gill Sans SemiBold"/>
                <a:cs typeface="Gill Sans SemiBold"/>
              </a:rPr>
              <a:t>1 – 3 July 2019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000" b="0" spc="90" dirty="0">
                <a:latin typeface="Gill Sans SemiBold"/>
                <a:cs typeface="Gill Sans SemiBold"/>
              </a:rPr>
              <a:t>Number </a:t>
            </a:r>
            <a:r>
              <a:rPr sz="1000" b="0" spc="30" dirty="0">
                <a:latin typeface="Gill Sans SemiBold"/>
                <a:cs typeface="Gill Sans SemiBold"/>
              </a:rPr>
              <a:t>of </a:t>
            </a:r>
            <a:r>
              <a:rPr sz="1000" b="0" spc="25" dirty="0">
                <a:latin typeface="Gill Sans SemiBold"/>
                <a:cs typeface="Gill Sans SemiBold"/>
              </a:rPr>
              <a:t>places</a:t>
            </a:r>
            <a:r>
              <a:rPr sz="1000" b="0" spc="-110" dirty="0">
                <a:latin typeface="Gill Sans SemiBold"/>
                <a:cs typeface="Gill Sans SemiBold"/>
              </a:rPr>
              <a:t> </a:t>
            </a:r>
            <a:r>
              <a:rPr sz="1000" b="0" spc="25" dirty="0">
                <a:latin typeface="Gill Sans SemiBold"/>
                <a:cs typeface="Gill Sans SemiBold"/>
              </a:rPr>
              <a:t>available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GB" sz="1000" b="0" spc="20" dirty="0">
                <a:latin typeface="Gill Sans SemiBold"/>
                <a:cs typeface="Gill Sans SemiBold"/>
              </a:rPr>
              <a:t>2</a:t>
            </a:r>
            <a:r>
              <a:rPr sz="1000" b="0" spc="20" dirty="0" smtClean="0">
                <a:latin typeface="Gill Sans SemiBold"/>
                <a:cs typeface="Gill Sans SemiBold"/>
              </a:rPr>
              <a:t>0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000" b="0" spc="45" dirty="0">
                <a:latin typeface="Gill Sans SemiBold"/>
                <a:cs typeface="Gill Sans SemiBold"/>
              </a:rPr>
              <a:t>Residential/Non-residential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GB" sz="1000" b="0" spc="5" dirty="0" smtClean="0">
                <a:latin typeface="Gill Sans SemiBold"/>
                <a:cs typeface="Gill Sans SemiBold"/>
              </a:rPr>
              <a:t>Non-R</a:t>
            </a:r>
            <a:r>
              <a:rPr sz="1000" b="0" spc="5" dirty="0" err="1" smtClean="0">
                <a:latin typeface="Gill Sans SemiBold"/>
                <a:cs typeface="Gill Sans SemiBold"/>
              </a:rPr>
              <a:t>esidential</a:t>
            </a:r>
            <a:endParaRPr sz="1000" b="0" dirty="0">
              <a:latin typeface="Gill Sans SemiBold"/>
              <a:cs typeface="Gill Sans Semi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4532" y="561966"/>
            <a:ext cx="947465" cy="515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6859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88834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Euclid Flex"/>
                <a:cs typeface="Euclid Flex"/>
              </a:rPr>
              <a:t>Uni:4U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6028608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1625187"/>
            <a:ext cx="1717675" cy="0"/>
          </a:xfrm>
          <a:custGeom>
            <a:avLst/>
            <a:gdLst/>
            <a:ahLst/>
            <a:cxnLst/>
            <a:rect l="l" t="t" r="r" b="b"/>
            <a:pathLst>
              <a:path w="1717675">
                <a:moveTo>
                  <a:pt x="0" y="0"/>
                </a:moveTo>
                <a:lnTo>
                  <a:pt x="1717205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67599" y="6032500"/>
            <a:ext cx="123233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0" dirty="0">
                <a:solidFill>
                  <a:srgbClr val="231F20"/>
                </a:solidFill>
                <a:latin typeface="Gill Sans"/>
                <a:cs typeface="Gill Sans"/>
              </a:rPr>
              <a:t>gmhigher.ac.uk</a:t>
            </a:r>
            <a:endParaRPr sz="1200" b="1" dirty="0">
              <a:latin typeface="Gill Sans"/>
              <a:cs typeface="Gill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1299" y="1844499"/>
            <a:ext cx="3876675" cy="2710999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r>
              <a:rPr lang="en-GB" sz="1600" dirty="0"/>
              <a:t>Come and find out what it’s like to do</a:t>
            </a:r>
          </a:p>
          <a:p>
            <a:r>
              <a:rPr lang="en-GB" sz="1600" dirty="0"/>
              <a:t>science in our state-of-the-art laboratories</a:t>
            </a:r>
          </a:p>
          <a:p>
            <a:r>
              <a:rPr lang="en-GB" sz="1600" dirty="0"/>
              <a:t>getting experience of making amazing</a:t>
            </a:r>
          </a:p>
          <a:p>
            <a:r>
              <a:rPr lang="en-GB" sz="1600" dirty="0"/>
              <a:t>chemiluminescent molecules that glow in the</a:t>
            </a:r>
          </a:p>
          <a:p>
            <a:r>
              <a:rPr lang="en-GB" sz="1600" dirty="0"/>
              <a:t>dark and could illuminate cities in the future</a:t>
            </a:r>
            <a:r>
              <a:rPr lang="en-GB" sz="1600" dirty="0" smtClean="0"/>
              <a:t>.</a:t>
            </a:r>
          </a:p>
          <a:p>
            <a:endParaRPr lang="en-GB" sz="1600" dirty="0"/>
          </a:p>
          <a:p>
            <a:r>
              <a:rPr lang="en-GB" sz="1600" dirty="0"/>
              <a:t>Use high-tech equipment to analyse unknown</a:t>
            </a:r>
          </a:p>
          <a:p>
            <a:r>
              <a:rPr lang="en-GB" sz="1600" dirty="0"/>
              <a:t>molecules, deduce their structure, and find</a:t>
            </a:r>
          </a:p>
          <a:p>
            <a:r>
              <a:rPr lang="en-GB" sz="1600" dirty="0"/>
              <a:t>out about the career opportunities available</a:t>
            </a:r>
          </a:p>
          <a:p>
            <a:r>
              <a:rPr lang="en-GB" sz="1600" dirty="0"/>
              <a:t>to you if you study a Chemistry related subject</a:t>
            </a:r>
          </a:p>
          <a:p>
            <a:r>
              <a:rPr lang="en-GB" sz="1600" dirty="0"/>
              <a:t>at university. </a:t>
            </a:r>
            <a:endParaRPr lang="en-GB" sz="1600" spc="-15" dirty="0" smtClean="0">
              <a:solidFill>
                <a:srgbClr val="231F20"/>
              </a:solidFill>
              <a:latin typeface="Gill Sans"/>
              <a:cs typeface="Gill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sz="half" idx="2"/>
          </p:nvPr>
        </p:nvSpPr>
        <p:spPr>
          <a:xfrm>
            <a:off x="444500" y="1759139"/>
            <a:ext cx="3095625" cy="31418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20"/>
              </a:lnSpc>
              <a:spcBef>
                <a:spcPts val="100"/>
              </a:spcBef>
            </a:pPr>
            <a:r>
              <a:rPr lang="en-GB" sz="3600" dirty="0" smtClean="0">
                <a:cs typeface="Euclid Flex"/>
              </a:rPr>
              <a:t>Exploring Chemistry</a:t>
            </a:r>
            <a:endParaRPr sz="3600" spc="-15" dirty="0" smtClean="0">
              <a:latin typeface="Euclid Flex"/>
              <a:cs typeface="Euclid Flex"/>
            </a:endParaRPr>
          </a:p>
          <a:p>
            <a:pPr marL="12700">
              <a:lnSpc>
                <a:spcPct val="100000"/>
              </a:lnSpc>
              <a:spcBef>
                <a:spcPts val="2630"/>
              </a:spcBef>
            </a:pPr>
            <a:r>
              <a:rPr sz="1000" b="0" spc="45" dirty="0" smtClean="0">
                <a:latin typeface="Gill Sans SemiBold"/>
                <a:cs typeface="Gill Sans SemiBold"/>
              </a:rPr>
              <a:t>Location</a:t>
            </a:r>
            <a:endParaRPr sz="1000" b="0" dirty="0" smtClean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lang="en-GB" sz="1000" b="0" spc="70" dirty="0" smtClean="0">
                <a:latin typeface="Gill Sans SemiBold"/>
                <a:cs typeface="Gill Sans SemiBold"/>
              </a:rPr>
              <a:t>Manchester Metropolitan University </a:t>
            </a:r>
            <a:endParaRPr lang="en-GB" sz="1000" b="0" spc="7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000" b="0" spc="70" dirty="0" smtClean="0">
                <a:latin typeface="Gill Sans SemiBold"/>
                <a:cs typeface="Gill Sans SemiBold"/>
              </a:rPr>
              <a:t>Dates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GB" sz="1000" b="0" spc="20" dirty="0" smtClean="0">
                <a:latin typeface="Gill Sans SemiBold"/>
                <a:cs typeface="Gill Sans SemiBold"/>
              </a:rPr>
              <a:t>2 </a:t>
            </a:r>
            <a:r>
              <a:rPr sz="1000" b="0" spc="20" dirty="0" smtClean="0">
                <a:latin typeface="Gill Sans SemiBold"/>
                <a:cs typeface="Gill Sans SemiBold"/>
              </a:rPr>
              <a:t>- </a:t>
            </a:r>
            <a:r>
              <a:rPr lang="en-GB" sz="1000" b="0" spc="20" dirty="0">
                <a:latin typeface="Gill Sans SemiBold"/>
                <a:cs typeface="Gill Sans SemiBold"/>
              </a:rPr>
              <a:t>3</a:t>
            </a:r>
            <a:r>
              <a:rPr sz="1000" b="0" spc="20" dirty="0" smtClean="0">
                <a:latin typeface="Gill Sans SemiBold"/>
                <a:cs typeface="Gill Sans SemiBold"/>
              </a:rPr>
              <a:t> </a:t>
            </a:r>
            <a:r>
              <a:rPr sz="1000" b="0" spc="-15" dirty="0" err="1" smtClean="0">
                <a:latin typeface="Gill Sans SemiBold"/>
                <a:cs typeface="Gill Sans SemiBold"/>
              </a:rPr>
              <a:t>Ju</a:t>
            </a:r>
            <a:r>
              <a:rPr lang="en-GB" sz="1000" b="0" spc="-15" dirty="0" err="1" smtClean="0">
                <a:latin typeface="Gill Sans SemiBold"/>
                <a:cs typeface="Gill Sans SemiBold"/>
              </a:rPr>
              <a:t>ly</a:t>
            </a:r>
            <a:r>
              <a:rPr sz="1000" b="0" spc="105" dirty="0" smtClean="0">
                <a:latin typeface="Gill Sans SemiBold"/>
                <a:cs typeface="Gill Sans SemiBold"/>
              </a:rPr>
              <a:t> </a:t>
            </a:r>
            <a:r>
              <a:rPr sz="1000" b="0" spc="20" dirty="0">
                <a:latin typeface="Gill Sans SemiBold"/>
                <a:cs typeface="Gill Sans SemiBold"/>
              </a:rPr>
              <a:t>2019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000" b="0" spc="90" dirty="0">
                <a:latin typeface="Gill Sans SemiBold"/>
                <a:cs typeface="Gill Sans SemiBold"/>
              </a:rPr>
              <a:t>Number </a:t>
            </a:r>
            <a:r>
              <a:rPr sz="1000" b="0" spc="30" dirty="0">
                <a:latin typeface="Gill Sans SemiBold"/>
                <a:cs typeface="Gill Sans SemiBold"/>
              </a:rPr>
              <a:t>of </a:t>
            </a:r>
            <a:r>
              <a:rPr sz="1000" b="0" spc="25" dirty="0">
                <a:latin typeface="Gill Sans SemiBold"/>
                <a:cs typeface="Gill Sans SemiBold"/>
              </a:rPr>
              <a:t>places</a:t>
            </a:r>
            <a:r>
              <a:rPr sz="1000" b="0" spc="-110" dirty="0">
                <a:latin typeface="Gill Sans SemiBold"/>
                <a:cs typeface="Gill Sans SemiBold"/>
              </a:rPr>
              <a:t> </a:t>
            </a:r>
            <a:r>
              <a:rPr sz="1000" b="0" spc="25" dirty="0">
                <a:latin typeface="Gill Sans SemiBold"/>
                <a:cs typeface="Gill Sans SemiBold"/>
              </a:rPr>
              <a:t>available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GB" sz="1000" b="0" spc="20" dirty="0">
                <a:latin typeface="Gill Sans SemiBold"/>
                <a:cs typeface="Gill Sans SemiBold"/>
              </a:rPr>
              <a:t>4</a:t>
            </a:r>
            <a:r>
              <a:rPr sz="1000" b="0" spc="20" dirty="0" smtClean="0">
                <a:latin typeface="Gill Sans SemiBold"/>
                <a:cs typeface="Gill Sans SemiBold"/>
              </a:rPr>
              <a:t>0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000" b="0" spc="45" dirty="0">
                <a:latin typeface="Gill Sans SemiBold"/>
                <a:cs typeface="Gill Sans SemiBold"/>
              </a:rPr>
              <a:t>Residential/Non-residential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GB" sz="1000" b="0" spc="5" dirty="0" smtClean="0">
                <a:latin typeface="Gill Sans SemiBold"/>
                <a:cs typeface="Gill Sans SemiBold"/>
              </a:rPr>
              <a:t>Non-</a:t>
            </a:r>
            <a:r>
              <a:rPr lang="en-GB" sz="1000" b="0" spc="5" dirty="0">
                <a:latin typeface="Gill Sans SemiBold"/>
                <a:cs typeface="Gill Sans SemiBold"/>
              </a:rPr>
              <a:t>R</a:t>
            </a:r>
            <a:r>
              <a:rPr sz="1000" b="0" spc="5" dirty="0" err="1" smtClean="0">
                <a:latin typeface="Gill Sans SemiBold"/>
                <a:cs typeface="Gill Sans SemiBold"/>
              </a:rPr>
              <a:t>esidential</a:t>
            </a:r>
            <a:endParaRPr sz="1000" b="0" dirty="0">
              <a:latin typeface="Gill Sans SemiBold"/>
              <a:cs typeface="Gill Sans Semi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4532" y="561966"/>
            <a:ext cx="947465" cy="515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6431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88834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Euclid Flex"/>
                <a:cs typeface="Euclid Flex"/>
              </a:rPr>
              <a:t>Uni:4U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6028608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1625187"/>
            <a:ext cx="1717675" cy="0"/>
          </a:xfrm>
          <a:custGeom>
            <a:avLst/>
            <a:gdLst/>
            <a:ahLst/>
            <a:cxnLst/>
            <a:rect l="l" t="t" r="r" b="b"/>
            <a:pathLst>
              <a:path w="1717675">
                <a:moveTo>
                  <a:pt x="0" y="0"/>
                </a:moveTo>
                <a:lnTo>
                  <a:pt x="1717205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67599" y="6032500"/>
            <a:ext cx="123233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0" dirty="0">
                <a:solidFill>
                  <a:srgbClr val="231F20"/>
                </a:solidFill>
                <a:latin typeface="Gill Sans"/>
                <a:cs typeface="Gill Sans"/>
              </a:rPr>
              <a:t>gmhigher.ac.uk</a:t>
            </a:r>
            <a:endParaRPr sz="1200" b="1" dirty="0">
              <a:latin typeface="Gill Sans"/>
              <a:cs typeface="Gill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1299" y="1844499"/>
            <a:ext cx="3876675" cy="2957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r>
              <a:rPr lang="en-GB" sz="1600" dirty="0"/>
              <a:t>This three-day workshop aims to give you</a:t>
            </a:r>
          </a:p>
          <a:p>
            <a:r>
              <a:rPr lang="en-GB" sz="1600" dirty="0"/>
              <a:t>an insight into life as a molecular scientist or</a:t>
            </a:r>
          </a:p>
          <a:p>
            <a:r>
              <a:rPr lang="en-GB" sz="1600" dirty="0"/>
              <a:t>microbiologist and the chance to try out a</a:t>
            </a:r>
          </a:p>
          <a:p>
            <a:r>
              <a:rPr lang="en-GB" sz="1600" dirty="0"/>
              <a:t>variety of practical laboratory skills including</a:t>
            </a:r>
          </a:p>
          <a:p>
            <a:r>
              <a:rPr lang="en-GB" sz="1600" dirty="0"/>
              <a:t>microbiology culturing, DNA extraction</a:t>
            </a:r>
          </a:p>
          <a:p>
            <a:r>
              <a:rPr lang="en-GB" sz="1600" dirty="0"/>
              <a:t>techniques, Polymerase Chain Reaction</a:t>
            </a:r>
          </a:p>
          <a:p>
            <a:r>
              <a:rPr lang="en-GB" sz="1600" dirty="0"/>
              <a:t>(PCR), and microscopy. </a:t>
            </a:r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We </a:t>
            </a:r>
            <a:r>
              <a:rPr lang="en-GB" sz="1600" dirty="0"/>
              <a:t>will provide </a:t>
            </a:r>
            <a:r>
              <a:rPr lang="en-GB" sz="1600" dirty="0" smtClean="0"/>
              <a:t>you with </a:t>
            </a:r>
            <a:r>
              <a:rPr lang="en-GB" sz="1600" dirty="0"/>
              <a:t>vital skills for future study or a career </a:t>
            </a:r>
            <a:r>
              <a:rPr lang="en-GB" sz="1600" dirty="0" smtClean="0"/>
              <a:t>in molecular </a:t>
            </a:r>
            <a:r>
              <a:rPr lang="en-GB" sz="1600" dirty="0"/>
              <a:t>biology or microbiology; </a:t>
            </a:r>
            <a:r>
              <a:rPr lang="en-GB" sz="1600" dirty="0" smtClean="0"/>
              <a:t>introducing you </a:t>
            </a:r>
            <a:r>
              <a:rPr lang="en-GB" sz="1600" dirty="0"/>
              <a:t>to the theory and giving you ‘</a:t>
            </a:r>
            <a:r>
              <a:rPr lang="en-GB" sz="1600" dirty="0" smtClean="0"/>
              <a:t>hands-on’ experience</a:t>
            </a:r>
            <a:r>
              <a:rPr lang="en-GB" sz="1600" dirty="0"/>
              <a:t>.</a:t>
            </a:r>
            <a:endParaRPr lang="en-GB" sz="1600" spc="-15" dirty="0" smtClean="0">
              <a:solidFill>
                <a:srgbClr val="231F20"/>
              </a:solidFill>
              <a:latin typeface="Gill Sans"/>
              <a:cs typeface="Gill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sz="half" idx="2"/>
          </p:nvPr>
        </p:nvSpPr>
        <p:spPr>
          <a:xfrm>
            <a:off x="444500" y="1759139"/>
            <a:ext cx="3095625" cy="36676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20"/>
              </a:lnSpc>
              <a:spcBef>
                <a:spcPts val="100"/>
              </a:spcBef>
            </a:pPr>
            <a:r>
              <a:rPr lang="en-GB" sz="3600" dirty="0" smtClean="0">
                <a:cs typeface="Euclid Flex"/>
              </a:rPr>
              <a:t>Explore Molecular Microbiology</a:t>
            </a:r>
          </a:p>
          <a:p>
            <a:pPr marL="12700">
              <a:lnSpc>
                <a:spcPts val="4220"/>
              </a:lnSpc>
              <a:spcBef>
                <a:spcPts val="100"/>
              </a:spcBef>
            </a:pPr>
            <a:r>
              <a:rPr sz="1000" b="0" spc="45" dirty="0" smtClean="0">
                <a:latin typeface="Gill Sans SemiBold"/>
                <a:cs typeface="Gill Sans SemiBold"/>
              </a:rPr>
              <a:t>Location</a:t>
            </a:r>
            <a:endParaRPr sz="1000" b="0" dirty="0" smtClean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GB" sz="1000" b="0" spc="15" dirty="0" smtClean="0">
                <a:latin typeface="Gill Sans SemiBold"/>
                <a:cs typeface="Gill Sans SemiBold"/>
              </a:rPr>
              <a:t>Manchester Metropolitan University</a:t>
            </a:r>
            <a:endParaRPr sz="1000" b="0" dirty="0" smtClean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000" b="0" spc="70" dirty="0" smtClean="0">
                <a:latin typeface="Gill Sans SemiBold"/>
                <a:cs typeface="Gill Sans SemiBold"/>
              </a:rPr>
              <a:t>Dates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GB" sz="1000" b="0" spc="20" dirty="0" smtClean="0">
                <a:latin typeface="Gill Sans SemiBold"/>
                <a:cs typeface="Gill Sans SemiBold"/>
              </a:rPr>
              <a:t>2 – 4 July 2019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000" b="0" spc="90" dirty="0">
                <a:latin typeface="Gill Sans SemiBold"/>
                <a:cs typeface="Gill Sans SemiBold"/>
              </a:rPr>
              <a:t>Number </a:t>
            </a:r>
            <a:r>
              <a:rPr sz="1000" b="0" spc="30" dirty="0">
                <a:latin typeface="Gill Sans SemiBold"/>
                <a:cs typeface="Gill Sans SemiBold"/>
              </a:rPr>
              <a:t>of </a:t>
            </a:r>
            <a:r>
              <a:rPr sz="1000" b="0" spc="25" dirty="0">
                <a:latin typeface="Gill Sans SemiBold"/>
                <a:cs typeface="Gill Sans SemiBold"/>
              </a:rPr>
              <a:t>places</a:t>
            </a:r>
            <a:r>
              <a:rPr sz="1000" b="0" spc="-110" dirty="0">
                <a:latin typeface="Gill Sans SemiBold"/>
                <a:cs typeface="Gill Sans SemiBold"/>
              </a:rPr>
              <a:t> </a:t>
            </a:r>
            <a:r>
              <a:rPr sz="1000" b="0" spc="25" dirty="0">
                <a:latin typeface="Gill Sans SemiBold"/>
                <a:cs typeface="Gill Sans SemiBold"/>
              </a:rPr>
              <a:t>available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GB" sz="1000" b="0" spc="20" dirty="0">
                <a:latin typeface="Gill Sans SemiBold"/>
                <a:cs typeface="Gill Sans SemiBold"/>
              </a:rPr>
              <a:t>2</a:t>
            </a:r>
            <a:r>
              <a:rPr sz="1000" b="0" spc="20" dirty="0" smtClean="0">
                <a:latin typeface="Gill Sans SemiBold"/>
                <a:cs typeface="Gill Sans SemiBold"/>
              </a:rPr>
              <a:t>0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000" b="0" spc="45" dirty="0">
                <a:latin typeface="Gill Sans SemiBold"/>
                <a:cs typeface="Gill Sans SemiBold"/>
              </a:rPr>
              <a:t>Residential/Non-residential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GB" sz="1000" b="0" spc="5" dirty="0" smtClean="0">
                <a:latin typeface="Gill Sans SemiBold"/>
                <a:cs typeface="Gill Sans SemiBold"/>
              </a:rPr>
              <a:t>Non-</a:t>
            </a:r>
            <a:r>
              <a:rPr lang="en-GB" sz="1000" b="0" spc="5" dirty="0">
                <a:latin typeface="Gill Sans SemiBold"/>
                <a:cs typeface="Gill Sans SemiBold"/>
              </a:rPr>
              <a:t>R</a:t>
            </a:r>
            <a:r>
              <a:rPr sz="1000" b="0" spc="5" dirty="0" err="1" smtClean="0">
                <a:latin typeface="Gill Sans SemiBold"/>
                <a:cs typeface="Gill Sans SemiBold"/>
              </a:rPr>
              <a:t>esidential</a:t>
            </a:r>
            <a:endParaRPr sz="1000" b="0" dirty="0">
              <a:latin typeface="Gill Sans SemiBold"/>
              <a:cs typeface="Gill Sans Semi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4532" y="561966"/>
            <a:ext cx="947465" cy="515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4124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88834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Euclid Flex"/>
                <a:cs typeface="Euclid Flex"/>
              </a:rPr>
              <a:t>Uni:4U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6028608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1625187"/>
            <a:ext cx="1717675" cy="0"/>
          </a:xfrm>
          <a:custGeom>
            <a:avLst/>
            <a:gdLst/>
            <a:ahLst/>
            <a:cxnLst/>
            <a:rect l="l" t="t" r="r" b="b"/>
            <a:pathLst>
              <a:path w="1717675">
                <a:moveTo>
                  <a:pt x="0" y="0"/>
                </a:moveTo>
                <a:lnTo>
                  <a:pt x="1717205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67599" y="6032500"/>
            <a:ext cx="123233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0" dirty="0">
                <a:solidFill>
                  <a:srgbClr val="231F20"/>
                </a:solidFill>
                <a:latin typeface="Gill Sans"/>
                <a:cs typeface="Gill Sans"/>
              </a:rPr>
              <a:t>gmhigher.ac.uk</a:t>
            </a:r>
            <a:endParaRPr sz="1200" b="1" dirty="0">
              <a:latin typeface="Gill Sans"/>
              <a:cs typeface="Gill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1299" y="1844499"/>
            <a:ext cx="3876675" cy="2957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r>
              <a:rPr lang="en-GB" sz="1600" dirty="0"/>
              <a:t>Open your eyes to the world of construction,</a:t>
            </a:r>
          </a:p>
          <a:p>
            <a:r>
              <a:rPr lang="en-GB" sz="1600" dirty="0"/>
              <a:t>one of the largest and most exciting</a:t>
            </a:r>
          </a:p>
          <a:p>
            <a:r>
              <a:rPr lang="en-GB" sz="1600" dirty="0"/>
              <a:t>industrial sectors in the world that employs</a:t>
            </a:r>
          </a:p>
          <a:p>
            <a:r>
              <a:rPr lang="en-GB" sz="1600" dirty="0"/>
              <a:t>a huge number of professionals from various</a:t>
            </a:r>
          </a:p>
          <a:p>
            <a:r>
              <a:rPr lang="en-GB" sz="1600" dirty="0"/>
              <a:t>backgrounds. </a:t>
            </a:r>
            <a:endParaRPr lang="en-GB" sz="1600" dirty="0" smtClean="0"/>
          </a:p>
          <a:p>
            <a:r>
              <a:rPr lang="en-GB" sz="1600" dirty="0" smtClean="0"/>
              <a:t>You </a:t>
            </a:r>
            <a:r>
              <a:rPr lang="en-GB" sz="1600" dirty="0"/>
              <a:t>will explore what the </a:t>
            </a:r>
            <a:r>
              <a:rPr lang="en-GB" sz="1600" dirty="0" smtClean="0"/>
              <a:t>world of </a:t>
            </a:r>
            <a:r>
              <a:rPr lang="en-GB" sz="1600" dirty="0"/>
              <a:t>construction has to offer whilst developing</a:t>
            </a:r>
          </a:p>
          <a:p>
            <a:r>
              <a:rPr lang="en-GB" sz="1600" dirty="0"/>
              <a:t>a rounded, teamwork approach, problem</a:t>
            </a:r>
          </a:p>
          <a:p>
            <a:r>
              <a:rPr lang="en-GB" sz="1600" dirty="0"/>
              <a:t>solving skills and communication skills. You</a:t>
            </a:r>
          </a:p>
          <a:p>
            <a:r>
              <a:rPr lang="en-GB" sz="1600" dirty="0"/>
              <a:t>will build knowledge of the construction</a:t>
            </a:r>
          </a:p>
          <a:p>
            <a:r>
              <a:rPr lang="en-GB" sz="1600" dirty="0"/>
              <a:t>industry; visit a real working construction</a:t>
            </a:r>
          </a:p>
          <a:p>
            <a:r>
              <a:rPr lang="en-GB" sz="1600" dirty="0"/>
              <a:t>site and more! </a:t>
            </a:r>
            <a:endParaRPr lang="en-GB" sz="1600" spc="-15" dirty="0" smtClean="0">
              <a:solidFill>
                <a:srgbClr val="231F20"/>
              </a:solidFill>
              <a:latin typeface="Gill Sans"/>
              <a:cs typeface="Gill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sz="half" idx="2"/>
          </p:nvPr>
        </p:nvSpPr>
        <p:spPr>
          <a:xfrm>
            <a:off x="444500" y="1759139"/>
            <a:ext cx="3095625" cy="3116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20"/>
              </a:lnSpc>
              <a:spcBef>
                <a:spcPts val="100"/>
              </a:spcBef>
            </a:pPr>
            <a:r>
              <a:rPr lang="en-GB" sz="3600" dirty="0" smtClean="0">
                <a:cs typeface="Euclid Flex"/>
              </a:rPr>
              <a:t>Can we construct it? </a:t>
            </a:r>
            <a:r>
              <a:rPr sz="1000" b="0" spc="45" dirty="0" smtClean="0">
                <a:latin typeface="Gill Sans SemiBold"/>
                <a:cs typeface="Gill Sans SemiBold"/>
              </a:rPr>
              <a:t>Location</a:t>
            </a:r>
            <a:endParaRPr sz="1000" b="0" dirty="0" smtClean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GB" sz="1000" b="0" spc="15" dirty="0" smtClean="0">
                <a:latin typeface="Gill Sans SemiBold"/>
                <a:cs typeface="Gill Sans SemiBold"/>
              </a:rPr>
              <a:t>University Campus Oldham</a:t>
            </a:r>
            <a:endParaRPr sz="1000" b="0" dirty="0" smtClean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000" b="0" spc="70" dirty="0" smtClean="0">
                <a:latin typeface="Gill Sans SemiBold"/>
                <a:cs typeface="Gill Sans SemiBold"/>
              </a:rPr>
              <a:t>Dates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GB" sz="1000" b="0" spc="20" dirty="0" smtClean="0">
                <a:latin typeface="Gill Sans SemiBold"/>
                <a:cs typeface="Gill Sans SemiBold"/>
              </a:rPr>
              <a:t>23 </a:t>
            </a:r>
            <a:r>
              <a:rPr sz="1000" b="0" spc="20" dirty="0" smtClean="0">
                <a:latin typeface="Gill Sans SemiBold"/>
                <a:cs typeface="Gill Sans SemiBold"/>
              </a:rPr>
              <a:t>- </a:t>
            </a:r>
            <a:r>
              <a:rPr lang="en-GB" sz="1000" b="0" spc="20" dirty="0" smtClean="0">
                <a:latin typeface="Gill Sans SemiBold"/>
                <a:cs typeface="Gill Sans SemiBold"/>
              </a:rPr>
              <a:t>25</a:t>
            </a:r>
            <a:r>
              <a:rPr sz="1000" b="0" spc="20" dirty="0" smtClean="0">
                <a:latin typeface="Gill Sans SemiBold"/>
                <a:cs typeface="Gill Sans SemiBold"/>
              </a:rPr>
              <a:t> </a:t>
            </a:r>
            <a:r>
              <a:rPr sz="1000" b="0" spc="-15" dirty="0" err="1" smtClean="0">
                <a:latin typeface="Gill Sans SemiBold"/>
                <a:cs typeface="Gill Sans SemiBold"/>
              </a:rPr>
              <a:t>Ju</a:t>
            </a:r>
            <a:r>
              <a:rPr lang="en-GB" sz="1000" b="0" spc="-15" dirty="0" err="1" smtClean="0">
                <a:latin typeface="Gill Sans SemiBold"/>
                <a:cs typeface="Gill Sans SemiBold"/>
              </a:rPr>
              <a:t>ly</a:t>
            </a:r>
            <a:r>
              <a:rPr sz="1000" b="0" spc="105" dirty="0" smtClean="0">
                <a:latin typeface="Gill Sans SemiBold"/>
                <a:cs typeface="Gill Sans SemiBold"/>
              </a:rPr>
              <a:t> </a:t>
            </a:r>
            <a:r>
              <a:rPr sz="1000" b="0" spc="20" dirty="0">
                <a:latin typeface="Gill Sans SemiBold"/>
                <a:cs typeface="Gill Sans SemiBold"/>
              </a:rPr>
              <a:t>2019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000" b="0" spc="90" dirty="0">
                <a:latin typeface="Gill Sans SemiBold"/>
                <a:cs typeface="Gill Sans SemiBold"/>
              </a:rPr>
              <a:t>Number </a:t>
            </a:r>
            <a:r>
              <a:rPr sz="1000" b="0" spc="30" dirty="0">
                <a:latin typeface="Gill Sans SemiBold"/>
                <a:cs typeface="Gill Sans SemiBold"/>
              </a:rPr>
              <a:t>of </a:t>
            </a:r>
            <a:r>
              <a:rPr sz="1000" b="0" spc="25" dirty="0">
                <a:latin typeface="Gill Sans SemiBold"/>
                <a:cs typeface="Gill Sans SemiBold"/>
              </a:rPr>
              <a:t>places</a:t>
            </a:r>
            <a:r>
              <a:rPr sz="1000" b="0" spc="-110" dirty="0">
                <a:latin typeface="Gill Sans SemiBold"/>
                <a:cs typeface="Gill Sans SemiBold"/>
              </a:rPr>
              <a:t> </a:t>
            </a:r>
            <a:r>
              <a:rPr sz="1000" b="0" spc="25" dirty="0">
                <a:latin typeface="Gill Sans SemiBold"/>
                <a:cs typeface="Gill Sans SemiBold"/>
              </a:rPr>
              <a:t>available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GB" sz="1000" b="0" spc="20" dirty="0">
                <a:latin typeface="Gill Sans SemiBold"/>
                <a:cs typeface="Gill Sans SemiBold"/>
              </a:rPr>
              <a:t>3</a:t>
            </a:r>
            <a:r>
              <a:rPr sz="1000" b="0" spc="20" dirty="0" smtClean="0">
                <a:latin typeface="Gill Sans SemiBold"/>
                <a:cs typeface="Gill Sans SemiBold"/>
              </a:rPr>
              <a:t>0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000" b="0" spc="45" dirty="0">
                <a:latin typeface="Gill Sans SemiBold"/>
                <a:cs typeface="Gill Sans SemiBold"/>
              </a:rPr>
              <a:t>Residential/Non-residential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GB" sz="1000" b="0" spc="5" dirty="0" smtClean="0">
                <a:latin typeface="Gill Sans SemiBold"/>
                <a:cs typeface="Gill Sans SemiBold"/>
              </a:rPr>
              <a:t>Non-</a:t>
            </a:r>
            <a:r>
              <a:rPr lang="en-GB" sz="1000" b="0" spc="5" dirty="0">
                <a:latin typeface="Gill Sans SemiBold"/>
                <a:cs typeface="Gill Sans SemiBold"/>
              </a:rPr>
              <a:t>R</a:t>
            </a:r>
            <a:r>
              <a:rPr sz="1000" b="0" spc="5" dirty="0" err="1" smtClean="0">
                <a:latin typeface="Gill Sans SemiBold"/>
                <a:cs typeface="Gill Sans SemiBold"/>
              </a:rPr>
              <a:t>esidential</a:t>
            </a:r>
            <a:endParaRPr sz="1000" b="0" dirty="0">
              <a:latin typeface="Gill Sans SemiBold"/>
              <a:cs typeface="Gill Sans Semi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4532" y="561966"/>
            <a:ext cx="947465" cy="515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9456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C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028608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467600" y="6044257"/>
            <a:ext cx="1232335" cy="185307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30" dirty="0">
                <a:latin typeface="Gill Sans"/>
                <a:cs typeface="Gill Sans"/>
              </a:rPr>
              <a:t>gmhigher.ac.uk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5680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56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2BA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6" y="457201"/>
            <a:ext cx="1170940" cy="930275"/>
          </a:xfrm>
          <a:custGeom>
            <a:avLst/>
            <a:gdLst/>
            <a:ahLst/>
            <a:cxnLst/>
            <a:rect l="l" t="t" r="r" b="b"/>
            <a:pathLst>
              <a:path w="1170939" h="930275">
                <a:moveTo>
                  <a:pt x="1001369" y="720686"/>
                </a:moveTo>
                <a:lnTo>
                  <a:pt x="722058" y="720686"/>
                </a:lnTo>
                <a:lnTo>
                  <a:pt x="1001369" y="930173"/>
                </a:lnTo>
                <a:lnTo>
                  <a:pt x="1001369" y="720686"/>
                </a:lnTo>
                <a:close/>
              </a:path>
              <a:path w="1170939" h="930275">
                <a:moveTo>
                  <a:pt x="1170927" y="0"/>
                </a:moveTo>
                <a:lnTo>
                  <a:pt x="0" y="0"/>
                </a:lnTo>
                <a:lnTo>
                  <a:pt x="0" y="720686"/>
                </a:lnTo>
                <a:lnTo>
                  <a:pt x="1170927" y="720686"/>
                </a:lnTo>
                <a:lnTo>
                  <a:pt x="1170927" y="0"/>
                </a:lnTo>
                <a:close/>
              </a:path>
            </a:pathLst>
          </a:custGeom>
          <a:solidFill>
            <a:srgbClr val="FFC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88834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Uni:4U</a:t>
            </a:r>
          </a:p>
        </p:txBody>
      </p:sp>
      <p:sp>
        <p:nvSpPr>
          <p:cNvPr id="5" name="object 5"/>
          <p:cNvSpPr/>
          <p:nvPr/>
        </p:nvSpPr>
        <p:spPr>
          <a:xfrm>
            <a:off x="457200" y="6028608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1625187"/>
            <a:ext cx="1717675" cy="0"/>
          </a:xfrm>
          <a:custGeom>
            <a:avLst/>
            <a:gdLst/>
            <a:ahLst/>
            <a:cxnLst/>
            <a:rect l="l" t="t" r="r" b="b"/>
            <a:pathLst>
              <a:path w="1717675">
                <a:moveTo>
                  <a:pt x="0" y="0"/>
                </a:moveTo>
                <a:lnTo>
                  <a:pt x="1717205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00" y="1759139"/>
            <a:ext cx="3288665" cy="117981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600"/>
              </a:spcBef>
            </a:pPr>
            <a:r>
              <a:rPr lang="en-GB" sz="3600" b="1" dirty="0" smtClean="0">
                <a:solidFill>
                  <a:srgbClr val="231F20"/>
                </a:solidFill>
                <a:latin typeface="Euclid Flex"/>
                <a:cs typeface="Euclid Flex"/>
              </a:rPr>
              <a:t>How to</a:t>
            </a:r>
          </a:p>
          <a:p>
            <a:pPr marL="12700" marR="5080">
              <a:lnSpc>
                <a:spcPts val="4000"/>
              </a:lnSpc>
              <a:spcBef>
                <a:spcPts val="600"/>
              </a:spcBef>
            </a:pPr>
            <a:r>
              <a:rPr lang="en-GB" sz="3600" b="1" dirty="0">
                <a:solidFill>
                  <a:srgbClr val="231F20"/>
                </a:solidFill>
                <a:latin typeface="Euclid Flex"/>
                <a:cs typeface="Euclid Flex"/>
              </a:rPr>
              <a:t>s</a:t>
            </a:r>
            <a:r>
              <a:rPr lang="en-GB" sz="3600" b="1" dirty="0" smtClean="0">
                <a:solidFill>
                  <a:srgbClr val="231F20"/>
                </a:solidFill>
                <a:latin typeface="Euclid Flex"/>
                <a:cs typeface="Euclid Flex"/>
              </a:rPr>
              <a:t>ign-up</a:t>
            </a:r>
            <a:r>
              <a:rPr sz="3600" b="1" dirty="0" smtClean="0">
                <a:solidFill>
                  <a:srgbClr val="231F20"/>
                </a:solidFill>
                <a:latin typeface="Euclid Flex"/>
                <a:cs typeface="Euclid Flex"/>
              </a:rPr>
              <a:t>?</a:t>
            </a:r>
            <a:endParaRPr sz="3600" b="1" dirty="0">
              <a:latin typeface="Euclid Flex"/>
              <a:cs typeface="Euclid Flex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9601" y="1844499"/>
            <a:ext cx="4097728" cy="308033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r>
              <a:rPr lang="en-GB" sz="2000" dirty="0">
                <a:cs typeface="Gill Sans"/>
              </a:rPr>
              <a:t>If you are interested in attending please collect a brochure at the end of this assembly to find out more about the events.</a:t>
            </a:r>
          </a:p>
          <a:p>
            <a:endParaRPr lang="en-GB" sz="2000" dirty="0">
              <a:cs typeface="Gill Sans"/>
            </a:endParaRPr>
          </a:p>
          <a:p>
            <a:r>
              <a:rPr lang="en-GB" sz="2000" dirty="0"/>
              <a:t>You can sign up directly through our website:</a:t>
            </a:r>
          </a:p>
          <a:p>
            <a:endParaRPr lang="en-GB" sz="2000" dirty="0"/>
          </a:p>
          <a:p>
            <a:r>
              <a:rPr lang="en-GB" sz="2000" b="1" dirty="0"/>
              <a:t>gmhigher.ac.uk/events-and-activities/</a:t>
            </a:r>
          </a:p>
          <a:p>
            <a:endParaRPr lang="en-GB" sz="2000" b="1" dirty="0" smtClean="0">
              <a:cs typeface="Gill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4532" y="561966"/>
            <a:ext cx="947465" cy="5153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7467600" y="6044257"/>
            <a:ext cx="1232335" cy="185307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30" dirty="0">
                <a:latin typeface="Gill Sans"/>
                <a:cs typeface="Gill Sans"/>
              </a:rPr>
              <a:t>gmhigher.ac.uk</a:t>
            </a:r>
          </a:p>
        </p:txBody>
      </p:sp>
    </p:spTree>
    <p:extLst>
      <p:ext uri="{BB962C8B-B14F-4D97-AF65-F5344CB8AC3E}">
        <p14:creationId xmlns:p14="http://schemas.microsoft.com/office/powerpoint/2010/main" val="358551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67599" y="6032500"/>
            <a:ext cx="123233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0" dirty="0" smtClean="0">
                <a:solidFill>
                  <a:srgbClr val="231F20"/>
                </a:solidFill>
                <a:latin typeface="Gill Sans"/>
                <a:cs typeface="Gill Sans"/>
              </a:rPr>
              <a:t>gmhigher.ac.uk</a:t>
            </a:r>
            <a:endParaRPr sz="1200" b="1" dirty="0">
              <a:latin typeface="Gill Sans"/>
              <a:cs typeface="Gill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5400" y="914400"/>
            <a:ext cx="2360875" cy="12650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87425">
              <a:lnSpc>
                <a:spcPct val="118100"/>
              </a:lnSpc>
              <a:spcBef>
                <a:spcPts val="100"/>
              </a:spcBef>
            </a:pPr>
            <a:r>
              <a:rPr sz="1200" b="1" spc="20" dirty="0">
                <a:solidFill>
                  <a:srgbClr val="231F20"/>
                </a:solidFill>
                <a:latin typeface="Gill Sans"/>
                <a:cs typeface="Gill Sans"/>
              </a:rPr>
              <a:t>@gm_higher  </a:t>
            </a:r>
            <a:r>
              <a:rPr sz="1200" b="1" spc="45" dirty="0">
                <a:solidFill>
                  <a:srgbClr val="231F20"/>
                </a:solidFill>
                <a:latin typeface="Gill Sans"/>
                <a:cs typeface="Gill Sans"/>
              </a:rPr>
              <a:t>@GM_Higher</a:t>
            </a:r>
            <a:endParaRPr sz="1200" b="1" dirty="0">
              <a:latin typeface="Gill Sans"/>
              <a:cs typeface="Gill Sans"/>
            </a:endParaRPr>
          </a:p>
          <a:p>
            <a:pPr marL="12700" marR="5080">
              <a:lnSpc>
                <a:spcPct val="118100"/>
              </a:lnSpc>
            </a:pPr>
            <a:r>
              <a:rPr sz="1200" b="1" spc="30" dirty="0">
                <a:solidFill>
                  <a:srgbClr val="231F20"/>
                </a:solidFill>
                <a:latin typeface="Gill Sans"/>
                <a:cs typeface="Gill Sans"/>
              </a:rPr>
              <a:t>@</a:t>
            </a:r>
            <a:r>
              <a:rPr sz="1200" b="1" spc="30" dirty="0" err="1" smtClean="0">
                <a:solidFill>
                  <a:srgbClr val="231F20"/>
                </a:solidFill>
                <a:latin typeface="Gill Sans"/>
                <a:cs typeface="Gill Sans"/>
              </a:rPr>
              <a:t>GreaterM</a:t>
            </a:r>
            <a:r>
              <a:rPr lang="en-GB" sz="1200" b="1" spc="30" dirty="0" err="1" smtClean="0">
                <a:solidFill>
                  <a:srgbClr val="231F20"/>
                </a:solidFill>
                <a:latin typeface="Gill Sans"/>
                <a:cs typeface="Gill Sans"/>
              </a:rPr>
              <a:t>c</a:t>
            </a:r>
            <a:r>
              <a:rPr lang="en-GB" sz="1200" b="1" spc="30" dirty="0" err="1">
                <a:solidFill>
                  <a:srgbClr val="231F20"/>
                </a:solidFill>
                <a:latin typeface="Gill Sans"/>
                <a:cs typeface="Gill Sans"/>
              </a:rPr>
              <a:t>r</a:t>
            </a:r>
            <a:r>
              <a:rPr sz="1200" b="1" spc="30" dirty="0" smtClean="0">
                <a:solidFill>
                  <a:srgbClr val="231F20"/>
                </a:solidFill>
                <a:latin typeface="Gill Sans"/>
                <a:cs typeface="Gill Sans"/>
              </a:rPr>
              <a:t>Higher  </a:t>
            </a:r>
            <a:r>
              <a:rPr sz="1200" b="1" spc="45" dirty="0">
                <a:solidFill>
                  <a:srgbClr val="231F20"/>
                </a:solidFill>
                <a:latin typeface="Gill Sans"/>
                <a:cs typeface="Gill Sans"/>
              </a:rPr>
              <a:t>@GM_Higher</a:t>
            </a:r>
            <a:endParaRPr sz="1200" b="1" dirty="0">
              <a:latin typeface="Gill Sans"/>
              <a:cs typeface="Gill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 b="1" dirty="0">
              <a:latin typeface="Gill Sans"/>
              <a:cs typeface="Gill Sans"/>
            </a:endParaRPr>
          </a:p>
          <a:p>
            <a:pPr marL="12700">
              <a:lnSpc>
                <a:spcPct val="100000"/>
              </a:lnSpc>
            </a:pPr>
            <a:r>
              <a:rPr sz="1200" b="1" spc="30" dirty="0">
                <a:solidFill>
                  <a:srgbClr val="231F20"/>
                </a:solidFill>
                <a:latin typeface="Gill Sans"/>
                <a:cs typeface="Gill Sans"/>
              </a:rPr>
              <a:t>gmhigher.ac.uk</a:t>
            </a:r>
            <a:endParaRPr sz="1200" b="1" dirty="0">
              <a:latin typeface="Gill Sans"/>
              <a:cs typeface="Gill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09600" y="1440540"/>
            <a:ext cx="69024" cy="150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1711" y="1237287"/>
            <a:ext cx="144792" cy="131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1795" y="1021861"/>
            <a:ext cx="136874" cy="138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9117" y="1658468"/>
            <a:ext cx="149987" cy="1408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BB59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9080"/>
                </a:lnTo>
                <a:lnTo>
                  <a:pt x="9144000" y="0"/>
                </a:lnTo>
                <a:close/>
              </a:path>
            </a:pathLst>
          </a:custGeom>
          <a:solidFill>
            <a:srgbClr val="7CC3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88834">
              <a:lnSpc>
                <a:spcPct val="100000"/>
              </a:lnSpc>
              <a:spcBef>
                <a:spcPts val="100"/>
              </a:spcBef>
            </a:pPr>
            <a:r>
              <a:rPr spc="-5" dirty="0" smtClean="0">
                <a:latin typeface="Euclid Flex"/>
                <a:cs typeface="Euclid Flex"/>
              </a:rPr>
              <a:t>Uni:4U</a:t>
            </a:r>
            <a:endParaRPr spc="-5" dirty="0">
              <a:latin typeface="Euclid Flex"/>
              <a:cs typeface="Euclid Flex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7467600" y="6044257"/>
            <a:ext cx="1232335" cy="185307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30" dirty="0">
                <a:latin typeface="Gill Sans"/>
                <a:cs typeface="Gill Sans"/>
              </a:rPr>
              <a:t>gmhigher.ac.uk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457200" y="1380400"/>
            <a:ext cx="8255000" cy="5043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62530" marR="2454910" algn="ctr">
              <a:lnSpc>
                <a:spcPct val="101400"/>
              </a:lnSpc>
            </a:pPr>
            <a:r>
              <a:rPr lang="en-GB" sz="5400" spc="195" dirty="0" smtClean="0">
                <a:latin typeface="Euclid Flex"/>
                <a:cs typeface="Euclid Flex"/>
              </a:rPr>
              <a:t>What?</a:t>
            </a:r>
          </a:p>
          <a:p>
            <a:pPr marL="2462530" marR="2454910" algn="ctr">
              <a:lnSpc>
                <a:spcPct val="101400"/>
              </a:lnSpc>
            </a:pPr>
            <a:endParaRPr lang="en-GB" sz="5400" spc="195" dirty="0" smtClean="0">
              <a:latin typeface="Euclid Flex"/>
              <a:cs typeface="Euclid Flex"/>
            </a:endParaRPr>
          </a:p>
          <a:p>
            <a:pPr marL="2462530" marR="2454910" algn="ctr">
              <a:lnSpc>
                <a:spcPct val="101400"/>
              </a:lnSpc>
            </a:pPr>
            <a:r>
              <a:rPr lang="en-GB" sz="5400" spc="195" dirty="0" smtClean="0">
                <a:latin typeface="Euclid Flex"/>
                <a:cs typeface="Euclid Flex"/>
              </a:rPr>
              <a:t>When?</a:t>
            </a:r>
          </a:p>
          <a:p>
            <a:pPr marL="2462530" marR="2454910" algn="ctr">
              <a:lnSpc>
                <a:spcPct val="101400"/>
              </a:lnSpc>
            </a:pPr>
            <a:endParaRPr lang="en-GB" sz="5400" spc="195" dirty="0" smtClean="0">
              <a:latin typeface="Euclid Flex"/>
              <a:cs typeface="Euclid Flex"/>
            </a:endParaRPr>
          </a:p>
          <a:p>
            <a:pPr marL="2462530" marR="2454910" algn="ctr">
              <a:lnSpc>
                <a:spcPct val="101400"/>
              </a:lnSpc>
            </a:pPr>
            <a:r>
              <a:rPr lang="en-GB" sz="5400" spc="195" dirty="0" smtClean="0">
                <a:latin typeface="Euclid Flex"/>
                <a:cs typeface="Euclid Flex"/>
              </a:rPr>
              <a:t>Why?</a:t>
            </a:r>
            <a:endParaRPr sz="5400" spc="-70" dirty="0">
              <a:latin typeface="Euclid Flex"/>
              <a:cs typeface="Euclid Flex"/>
            </a:endParaRPr>
          </a:p>
          <a:p>
            <a:pPr algn="ctr">
              <a:lnSpc>
                <a:spcPts val="6595"/>
              </a:lnSpc>
              <a:tabLst>
                <a:tab pos="2712085" algn="l"/>
                <a:tab pos="8228965" algn="l"/>
              </a:tabLst>
            </a:pPr>
            <a:endParaRPr u="heavy" spc="15" dirty="0">
              <a:uFill>
                <a:solidFill>
                  <a:srgbClr val="231F20"/>
                </a:solidFill>
              </a:u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019800"/>
            <a:ext cx="8229600" cy="38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88834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Euclid Flex"/>
                <a:cs typeface="Euclid Flex"/>
              </a:rPr>
              <a:t>Uni:4U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6028608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1759139"/>
            <a:ext cx="2931795" cy="111227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600"/>
              </a:spcBef>
            </a:pPr>
            <a:r>
              <a:rPr sz="3700" b="1" spc="55" dirty="0">
                <a:solidFill>
                  <a:srgbClr val="231F20"/>
                </a:solidFill>
                <a:latin typeface="Euclid Flex"/>
                <a:cs typeface="Euclid Flex"/>
              </a:rPr>
              <a:t>I </a:t>
            </a:r>
            <a:r>
              <a:rPr sz="3700" b="1" spc="-20" dirty="0">
                <a:solidFill>
                  <a:srgbClr val="231F20"/>
                </a:solidFill>
                <a:latin typeface="Euclid Flex"/>
                <a:cs typeface="Euclid Flex"/>
              </a:rPr>
              <a:t>attended  </a:t>
            </a:r>
            <a:r>
              <a:rPr sz="3700" b="1" spc="-5" dirty="0">
                <a:solidFill>
                  <a:srgbClr val="231F20"/>
                </a:solidFill>
                <a:latin typeface="Euclid Flex"/>
                <a:cs typeface="Euclid Flex"/>
              </a:rPr>
              <a:t>Uni:4U</a:t>
            </a:r>
            <a:r>
              <a:rPr sz="3700" b="1" spc="-395" dirty="0">
                <a:solidFill>
                  <a:srgbClr val="231F20"/>
                </a:solidFill>
                <a:latin typeface="Euclid Flex"/>
                <a:cs typeface="Euclid Flex"/>
              </a:rPr>
              <a:t> </a:t>
            </a:r>
            <a:r>
              <a:rPr sz="3700" b="1" spc="-20" dirty="0">
                <a:solidFill>
                  <a:srgbClr val="231F20"/>
                </a:solidFill>
                <a:latin typeface="Euclid Flex"/>
                <a:cs typeface="Euclid Flex"/>
              </a:rPr>
              <a:t>and...</a:t>
            </a:r>
            <a:endParaRPr sz="3700" b="1" dirty="0">
              <a:latin typeface="Euclid Flex"/>
              <a:cs typeface="Euclid Flex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4532" y="561966"/>
            <a:ext cx="947465" cy="5153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7467600" y="6044257"/>
            <a:ext cx="1232335" cy="185307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30" dirty="0">
                <a:latin typeface="Gill Sans"/>
                <a:cs typeface="Gill Sans"/>
              </a:rPr>
              <a:t>gmhigher.ac.uk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29000"/>
            <a:ext cx="1092200" cy="1600200"/>
          </a:xfrm>
          <a:prstGeom prst="rect">
            <a:avLst/>
          </a:prstGeom>
        </p:spPr>
      </p:pic>
      <p:pic>
        <p:nvPicPr>
          <p:cNvPr id="6" name="ldE_YnNS8Mg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376295" y="1851463"/>
            <a:ext cx="5542508" cy="31176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88834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Euclid Flex"/>
                <a:cs typeface="Euclid Flex"/>
              </a:rPr>
              <a:t>Uni:4U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6028608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1759139"/>
            <a:ext cx="2931795" cy="111227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600"/>
              </a:spcBef>
            </a:pPr>
            <a:r>
              <a:rPr sz="3700" b="1" spc="55" dirty="0">
                <a:solidFill>
                  <a:srgbClr val="231F20"/>
                </a:solidFill>
                <a:latin typeface="Euclid Flex"/>
                <a:cs typeface="Euclid Flex"/>
              </a:rPr>
              <a:t>I </a:t>
            </a:r>
            <a:r>
              <a:rPr sz="3700" b="1" spc="-20" dirty="0">
                <a:solidFill>
                  <a:srgbClr val="231F20"/>
                </a:solidFill>
                <a:latin typeface="Euclid Flex"/>
                <a:cs typeface="Euclid Flex"/>
              </a:rPr>
              <a:t>attended  </a:t>
            </a:r>
            <a:r>
              <a:rPr sz="3700" b="1" spc="-5" dirty="0">
                <a:solidFill>
                  <a:srgbClr val="231F20"/>
                </a:solidFill>
                <a:latin typeface="Euclid Flex"/>
                <a:cs typeface="Euclid Flex"/>
              </a:rPr>
              <a:t>Uni:4U</a:t>
            </a:r>
            <a:r>
              <a:rPr sz="3700" b="1" spc="-395" dirty="0">
                <a:solidFill>
                  <a:srgbClr val="231F20"/>
                </a:solidFill>
                <a:latin typeface="Euclid Flex"/>
                <a:cs typeface="Euclid Flex"/>
              </a:rPr>
              <a:t> </a:t>
            </a:r>
            <a:r>
              <a:rPr sz="3700" b="1" spc="-20" dirty="0">
                <a:solidFill>
                  <a:srgbClr val="231F20"/>
                </a:solidFill>
                <a:latin typeface="Euclid Flex"/>
                <a:cs typeface="Euclid Flex"/>
              </a:rPr>
              <a:t>and...</a:t>
            </a:r>
            <a:endParaRPr sz="3700" b="1" dirty="0">
              <a:latin typeface="Euclid Flex"/>
              <a:cs typeface="Euclid Flex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4532" y="561966"/>
            <a:ext cx="947465" cy="5153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7467600" y="6044257"/>
            <a:ext cx="1232335" cy="185307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30" dirty="0">
                <a:latin typeface="Gill Sans"/>
                <a:cs typeface="Gill Sans"/>
              </a:rPr>
              <a:t>gmhigher.ac.uk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429000"/>
            <a:ext cx="1092200" cy="1600200"/>
          </a:xfrm>
          <a:prstGeom prst="rect">
            <a:avLst/>
          </a:prstGeom>
        </p:spPr>
      </p:pic>
      <p:sp>
        <p:nvSpPr>
          <p:cNvPr id="10" name="object 3"/>
          <p:cNvSpPr/>
          <p:nvPr/>
        </p:nvSpPr>
        <p:spPr>
          <a:xfrm>
            <a:off x="3663175" y="813445"/>
            <a:ext cx="1981199" cy="2222310"/>
          </a:xfrm>
          <a:custGeom>
            <a:avLst/>
            <a:gdLst/>
            <a:ahLst/>
            <a:cxnLst/>
            <a:rect l="l" t="t" r="r" b="b"/>
            <a:pathLst>
              <a:path w="1170939" h="930275">
                <a:moveTo>
                  <a:pt x="1001369" y="720686"/>
                </a:moveTo>
                <a:lnTo>
                  <a:pt x="722058" y="720686"/>
                </a:lnTo>
                <a:lnTo>
                  <a:pt x="1001369" y="930173"/>
                </a:lnTo>
                <a:lnTo>
                  <a:pt x="1001369" y="720686"/>
                </a:lnTo>
                <a:close/>
              </a:path>
              <a:path w="1170939" h="930275">
                <a:moveTo>
                  <a:pt x="1170927" y="0"/>
                </a:moveTo>
                <a:lnTo>
                  <a:pt x="0" y="0"/>
                </a:lnTo>
                <a:lnTo>
                  <a:pt x="0" y="720686"/>
                </a:lnTo>
                <a:lnTo>
                  <a:pt x="1170927" y="720686"/>
                </a:lnTo>
                <a:lnTo>
                  <a:pt x="1170927" y="0"/>
                </a:lnTo>
                <a:close/>
              </a:path>
            </a:pathLst>
          </a:custGeom>
          <a:solidFill>
            <a:srgbClr val="FFC33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3"/>
          <p:cNvSpPr/>
          <p:nvPr/>
        </p:nvSpPr>
        <p:spPr>
          <a:xfrm>
            <a:off x="3663174" y="821269"/>
            <a:ext cx="1981199" cy="2222310"/>
          </a:xfrm>
          <a:custGeom>
            <a:avLst/>
            <a:gdLst/>
            <a:ahLst/>
            <a:cxnLst/>
            <a:rect l="l" t="t" r="r" b="b"/>
            <a:pathLst>
              <a:path w="1170939" h="930275">
                <a:moveTo>
                  <a:pt x="1001369" y="720686"/>
                </a:moveTo>
                <a:lnTo>
                  <a:pt x="722058" y="720686"/>
                </a:lnTo>
                <a:lnTo>
                  <a:pt x="1001369" y="930173"/>
                </a:lnTo>
                <a:lnTo>
                  <a:pt x="1001369" y="720686"/>
                </a:lnTo>
                <a:close/>
              </a:path>
              <a:path w="1170939" h="930275">
                <a:moveTo>
                  <a:pt x="1170927" y="0"/>
                </a:moveTo>
                <a:lnTo>
                  <a:pt x="0" y="0"/>
                </a:lnTo>
                <a:lnTo>
                  <a:pt x="0" y="720686"/>
                </a:lnTo>
                <a:lnTo>
                  <a:pt x="1170927" y="720686"/>
                </a:lnTo>
                <a:lnTo>
                  <a:pt x="1170927" y="0"/>
                </a:lnTo>
                <a:close/>
              </a:path>
            </a:pathLst>
          </a:custGeom>
          <a:solidFill>
            <a:srgbClr val="FFC33A"/>
          </a:solidFill>
        </p:spPr>
        <p:txBody>
          <a:bodyPr wrap="square" lIns="0" tIns="0" rIns="0" bIns="0" rtlCol="0"/>
          <a:lstStyle/>
          <a:p>
            <a:r>
              <a:rPr lang="en-GB" sz="1400" b="1" dirty="0" smtClean="0"/>
              <a:t>After attending: </a:t>
            </a:r>
          </a:p>
          <a:p>
            <a:r>
              <a:rPr lang="en-GB" sz="1400" b="1" dirty="0" smtClean="0"/>
              <a:t>95</a:t>
            </a:r>
            <a:r>
              <a:rPr lang="en-GB" sz="1400" b="1" dirty="0"/>
              <a:t>% of attendees agreed or strongly agreed with ‘I am now more likely to think about going to university/higher education’</a:t>
            </a:r>
            <a:endParaRPr lang="en-GB" sz="1400" b="1" dirty="0" smtClean="0"/>
          </a:p>
        </p:txBody>
      </p:sp>
      <p:sp>
        <p:nvSpPr>
          <p:cNvPr id="14" name="object 3"/>
          <p:cNvSpPr/>
          <p:nvPr/>
        </p:nvSpPr>
        <p:spPr>
          <a:xfrm>
            <a:off x="6536521" y="1135737"/>
            <a:ext cx="2209800" cy="4908520"/>
          </a:xfrm>
          <a:custGeom>
            <a:avLst/>
            <a:gdLst/>
            <a:ahLst/>
            <a:cxnLst/>
            <a:rect l="l" t="t" r="r" b="b"/>
            <a:pathLst>
              <a:path w="1170939" h="930275">
                <a:moveTo>
                  <a:pt x="1001369" y="720686"/>
                </a:moveTo>
                <a:lnTo>
                  <a:pt x="722058" y="720686"/>
                </a:lnTo>
                <a:lnTo>
                  <a:pt x="1001369" y="930173"/>
                </a:lnTo>
                <a:lnTo>
                  <a:pt x="1001369" y="720686"/>
                </a:lnTo>
                <a:close/>
              </a:path>
              <a:path w="1170939" h="930275">
                <a:moveTo>
                  <a:pt x="1170927" y="0"/>
                </a:moveTo>
                <a:lnTo>
                  <a:pt x="0" y="0"/>
                </a:lnTo>
                <a:lnTo>
                  <a:pt x="0" y="720686"/>
                </a:lnTo>
                <a:lnTo>
                  <a:pt x="1170927" y="720686"/>
                </a:lnTo>
                <a:lnTo>
                  <a:pt x="1170927" y="0"/>
                </a:lnTo>
                <a:close/>
              </a:path>
            </a:pathLst>
          </a:custGeom>
          <a:solidFill>
            <a:srgbClr val="BB59A2"/>
          </a:solidFill>
        </p:spPr>
        <p:txBody>
          <a:bodyPr wrap="square" lIns="0" tIns="0" rIns="0" bIns="0" rtlCol="0"/>
          <a:lstStyle/>
          <a:p>
            <a:r>
              <a:rPr lang="en-GB" b="1" dirty="0" smtClean="0"/>
              <a:t>“It </a:t>
            </a:r>
            <a:r>
              <a:rPr lang="en-GB" b="1" dirty="0"/>
              <a:t>was brilliant. Everybody is so lovely and the information I have received has really broadened my mind into what I will be studying at </a:t>
            </a:r>
            <a:r>
              <a:rPr lang="en-GB" b="1" dirty="0" smtClean="0"/>
              <a:t>University” </a:t>
            </a:r>
          </a:p>
          <a:p>
            <a:endParaRPr lang="en-GB" b="1" dirty="0"/>
          </a:p>
          <a:p>
            <a:r>
              <a:rPr lang="en-GB" dirty="0" smtClean="0"/>
              <a:t>Melissa</a:t>
            </a:r>
            <a:r>
              <a:rPr lang="en-GB" dirty="0"/>
              <a:t>, Aquinas College</a:t>
            </a:r>
            <a:endParaRPr dirty="0"/>
          </a:p>
        </p:txBody>
      </p:sp>
      <p:sp>
        <p:nvSpPr>
          <p:cNvPr id="16" name="object 3"/>
          <p:cNvSpPr/>
          <p:nvPr/>
        </p:nvSpPr>
        <p:spPr>
          <a:xfrm>
            <a:off x="2463802" y="3503198"/>
            <a:ext cx="3780263" cy="2288571"/>
          </a:xfrm>
          <a:custGeom>
            <a:avLst/>
            <a:gdLst/>
            <a:ahLst/>
            <a:cxnLst/>
            <a:rect l="l" t="t" r="r" b="b"/>
            <a:pathLst>
              <a:path w="1170939" h="930275">
                <a:moveTo>
                  <a:pt x="1001369" y="720686"/>
                </a:moveTo>
                <a:lnTo>
                  <a:pt x="722058" y="720686"/>
                </a:lnTo>
                <a:lnTo>
                  <a:pt x="1001369" y="930173"/>
                </a:lnTo>
                <a:lnTo>
                  <a:pt x="1001369" y="720686"/>
                </a:lnTo>
                <a:close/>
              </a:path>
              <a:path w="1170939" h="930275">
                <a:moveTo>
                  <a:pt x="1170927" y="0"/>
                </a:moveTo>
                <a:lnTo>
                  <a:pt x="0" y="0"/>
                </a:lnTo>
                <a:lnTo>
                  <a:pt x="0" y="720686"/>
                </a:lnTo>
                <a:lnTo>
                  <a:pt x="1170927" y="720686"/>
                </a:lnTo>
                <a:lnTo>
                  <a:pt x="1170927" y="0"/>
                </a:lnTo>
                <a:close/>
              </a:path>
            </a:pathLst>
          </a:custGeom>
          <a:solidFill>
            <a:srgbClr val="0D92B0"/>
          </a:solidFill>
        </p:spPr>
        <p:txBody>
          <a:bodyPr wrap="square" lIns="0" tIns="0" rIns="0" bIns="0" rtlCol="0"/>
          <a:lstStyle/>
          <a:p>
            <a:r>
              <a:rPr lang="en-GB" b="1" dirty="0" smtClean="0"/>
              <a:t>“I </a:t>
            </a:r>
            <a:r>
              <a:rPr lang="en-GB" b="1" dirty="0"/>
              <a:t>got to learn more about university life by talking to current undergraduate </a:t>
            </a:r>
            <a:r>
              <a:rPr lang="en-GB" b="1" dirty="0" smtClean="0"/>
              <a:t>students” </a:t>
            </a:r>
          </a:p>
          <a:p>
            <a:endParaRPr lang="en-GB" dirty="0" smtClean="0"/>
          </a:p>
          <a:p>
            <a:r>
              <a:rPr lang="en-GB" dirty="0" err="1" smtClean="0"/>
              <a:t>Momin</a:t>
            </a:r>
            <a:r>
              <a:rPr lang="en-GB" dirty="0"/>
              <a:t>, Audenshaw School Academy Trust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174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88834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Euclid Flex"/>
                <a:cs typeface="Euclid Flex"/>
              </a:rPr>
              <a:t>Uni:4U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6028608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1625187"/>
            <a:ext cx="1717675" cy="0"/>
          </a:xfrm>
          <a:custGeom>
            <a:avLst/>
            <a:gdLst/>
            <a:ahLst/>
            <a:cxnLst/>
            <a:rect l="l" t="t" r="r" b="b"/>
            <a:pathLst>
              <a:path w="1717675">
                <a:moveTo>
                  <a:pt x="0" y="0"/>
                </a:moveTo>
                <a:lnTo>
                  <a:pt x="1717205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67599" y="6032500"/>
            <a:ext cx="123233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0" dirty="0">
                <a:solidFill>
                  <a:srgbClr val="231F20"/>
                </a:solidFill>
                <a:latin typeface="Gill Sans"/>
                <a:cs typeface="Gill Sans"/>
              </a:rPr>
              <a:t>gmhigher.ac.uk</a:t>
            </a:r>
            <a:endParaRPr sz="1200" b="1" dirty="0">
              <a:latin typeface="Gill Sans"/>
              <a:cs typeface="Gill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9397" y="1516299"/>
            <a:ext cx="3876675" cy="394210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r>
              <a:rPr lang="en-GB" sz="1600" dirty="0"/>
              <a:t>MSC Summer Schools are a Medical Schools</a:t>
            </a:r>
          </a:p>
          <a:p>
            <a:r>
              <a:rPr lang="en-GB" sz="1600" dirty="0"/>
              <a:t>Council initiative in partnership with medical</a:t>
            </a:r>
          </a:p>
          <a:p>
            <a:r>
              <a:rPr lang="en-GB" sz="1600" dirty="0"/>
              <a:t>schools across England. </a:t>
            </a:r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Are </a:t>
            </a:r>
            <a:r>
              <a:rPr lang="en-GB" sz="1600" dirty="0"/>
              <a:t>you a Year 12 student interested in</a:t>
            </a:r>
          </a:p>
          <a:p>
            <a:r>
              <a:rPr lang="en-GB" sz="1600" dirty="0"/>
              <a:t>Medicine? This summer school will help you to</a:t>
            </a:r>
          </a:p>
          <a:p>
            <a:r>
              <a:rPr lang="en-GB" sz="1600" dirty="0"/>
              <a:t>explore whether medicine is the right choice </a:t>
            </a:r>
            <a:r>
              <a:rPr lang="en-GB" sz="1600" dirty="0" smtClean="0"/>
              <a:t>for you</a:t>
            </a:r>
            <a:r>
              <a:rPr lang="en-GB" sz="1600" dirty="0"/>
              <a:t>! You will receive the information, skills </a:t>
            </a:r>
            <a:r>
              <a:rPr lang="en-GB" sz="1600" dirty="0" smtClean="0"/>
              <a:t>and, </a:t>
            </a:r>
            <a:r>
              <a:rPr lang="en-GB" sz="1600" dirty="0"/>
              <a:t>above </a:t>
            </a:r>
            <a:r>
              <a:rPr lang="en-GB" sz="1600" dirty="0" smtClean="0"/>
              <a:t>all,  </a:t>
            </a:r>
            <a:r>
              <a:rPr lang="en-GB" sz="1600" dirty="0"/>
              <a:t>the confidence needed to submit </a:t>
            </a:r>
            <a:r>
              <a:rPr lang="en-GB" sz="1600" dirty="0" smtClean="0"/>
              <a:t>a strong </a:t>
            </a:r>
            <a:r>
              <a:rPr lang="en-GB" sz="1600" dirty="0"/>
              <a:t>application to medicine, as well as </a:t>
            </a:r>
            <a:r>
              <a:rPr lang="en-GB" sz="1600" dirty="0" smtClean="0"/>
              <a:t>taking part </a:t>
            </a:r>
            <a:r>
              <a:rPr lang="en-GB" sz="1600" dirty="0"/>
              <a:t>in a series of fun and rewarding </a:t>
            </a:r>
            <a:r>
              <a:rPr lang="en-GB" sz="1600" dirty="0" smtClean="0"/>
              <a:t>workshops, lectures</a:t>
            </a:r>
            <a:r>
              <a:rPr lang="en-GB" sz="1600" dirty="0"/>
              <a:t>, interactive and social activities</a:t>
            </a:r>
            <a:r>
              <a:rPr lang="en-GB" sz="1600" dirty="0" smtClean="0"/>
              <a:t>.</a:t>
            </a:r>
          </a:p>
          <a:p>
            <a:endParaRPr lang="en-GB" sz="1600" dirty="0">
              <a:cs typeface="Gill Sans"/>
            </a:endParaRPr>
          </a:p>
          <a:p>
            <a:r>
              <a:rPr lang="en-GB" sz="1600" b="1" dirty="0" smtClean="0">
                <a:cs typeface="Gill Sans"/>
              </a:rPr>
              <a:t>Please note there is additional targeting criteria for this event.</a:t>
            </a:r>
            <a:endParaRPr sz="1600" b="1" dirty="0">
              <a:cs typeface="Gill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sz="half" idx="2"/>
          </p:nvPr>
        </p:nvSpPr>
        <p:spPr>
          <a:xfrm>
            <a:off x="444500" y="1759139"/>
            <a:ext cx="3095625" cy="31290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20"/>
              </a:lnSpc>
              <a:spcBef>
                <a:spcPts val="100"/>
              </a:spcBef>
            </a:pPr>
            <a:r>
              <a:rPr lang="en-GB" sz="3600" spc="-65" dirty="0" smtClean="0">
                <a:latin typeface="Euclid Flex"/>
                <a:cs typeface="Euclid Flex"/>
              </a:rPr>
              <a:t>Journey to Medicine</a:t>
            </a:r>
          </a:p>
          <a:p>
            <a:pPr marL="12700">
              <a:lnSpc>
                <a:spcPts val="4220"/>
              </a:lnSpc>
              <a:spcBef>
                <a:spcPts val="100"/>
              </a:spcBef>
            </a:pPr>
            <a:r>
              <a:rPr sz="1000" b="0" spc="45" dirty="0" smtClean="0">
                <a:latin typeface="Gill Sans SemiBold"/>
                <a:cs typeface="Gill Sans SemiBold"/>
              </a:rPr>
              <a:t>Location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b="0" spc="15" dirty="0">
                <a:latin typeface="Gill Sans SemiBold"/>
                <a:cs typeface="Gill Sans SemiBold"/>
              </a:rPr>
              <a:t>University </a:t>
            </a:r>
            <a:r>
              <a:rPr sz="1000" b="0" spc="-10" dirty="0">
                <a:latin typeface="Gill Sans SemiBold"/>
                <a:cs typeface="Gill Sans SemiBold"/>
              </a:rPr>
              <a:t>of</a:t>
            </a:r>
            <a:r>
              <a:rPr sz="1000" b="0" spc="80" dirty="0">
                <a:latin typeface="Gill Sans SemiBold"/>
                <a:cs typeface="Gill Sans SemiBold"/>
              </a:rPr>
              <a:t> </a:t>
            </a:r>
            <a:r>
              <a:rPr sz="1000" b="0" spc="10" dirty="0">
                <a:latin typeface="Gill Sans SemiBold"/>
                <a:cs typeface="Gill Sans SemiBold"/>
              </a:rPr>
              <a:t>Manchester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000" b="0" spc="70" dirty="0">
                <a:latin typeface="Gill Sans SemiBold"/>
                <a:cs typeface="Gill Sans SemiBold"/>
              </a:rPr>
              <a:t>Dates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GB" sz="1000" b="0" spc="20" dirty="0">
                <a:latin typeface="Gill Sans SemiBold"/>
                <a:cs typeface="Gill Sans SemiBold"/>
              </a:rPr>
              <a:t>8</a:t>
            </a:r>
            <a:r>
              <a:rPr sz="1000" b="0" spc="20" dirty="0" smtClean="0">
                <a:latin typeface="Gill Sans SemiBold"/>
                <a:cs typeface="Gill Sans SemiBold"/>
              </a:rPr>
              <a:t>- </a:t>
            </a:r>
            <a:r>
              <a:rPr lang="en-GB" sz="1000" b="0" spc="20" dirty="0" smtClean="0">
                <a:latin typeface="Gill Sans SemiBold"/>
                <a:cs typeface="Gill Sans SemiBold"/>
              </a:rPr>
              <a:t>11</a:t>
            </a:r>
            <a:r>
              <a:rPr sz="1000" b="0" spc="20" dirty="0" smtClean="0">
                <a:latin typeface="Gill Sans SemiBold"/>
                <a:cs typeface="Gill Sans SemiBold"/>
              </a:rPr>
              <a:t> </a:t>
            </a:r>
            <a:r>
              <a:rPr sz="1000" b="0" spc="-15" dirty="0">
                <a:latin typeface="Gill Sans SemiBold"/>
                <a:cs typeface="Gill Sans SemiBold"/>
              </a:rPr>
              <a:t>July</a:t>
            </a:r>
            <a:r>
              <a:rPr sz="1000" b="0" spc="105" dirty="0">
                <a:latin typeface="Gill Sans SemiBold"/>
                <a:cs typeface="Gill Sans SemiBold"/>
              </a:rPr>
              <a:t> </a:t>
            </a:r>
            <a:r>
              <a:rPr sz="1000" b="0" spc="20" dirty="0">
                <a:latin typeface="Gill Sans SemiBold"/>
                <a:cs typeface="Gill Sans SemiBold"/>
              </a:rPr>
              <a:t>2019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000" b="0" spc="90" dirty="0">
                <a:latin typeface="Gill Sans SemiBold"/>
                <a:cs typeface="Gill Sans SemiBold"/>
              </a:rPr>
              <a:t>Number </a:t>
            </a:r>
            <a:r>
              <a:rPr sz="1000" b="0" spc="30" dirty="0">
                <a:latin typeface="Gill Sans SemiBold"/>
                <a:cs typeface="Gill Sans SemiBold"/>
              </a:rPr>
              <a:t>of </a:t>
            </a:r>
            <a:r>
              <a:rPr sz="1000" b="0" spc="25" dirty="0">
                <a:latin typeface="Gill Sans SemiBold"/>
                <a:cs typeface="Gill Sans SemiBold"/>
              </a:rPr>
              <a:t>places</a:t>
            </a:r>
            <a:r>
              <a:rPr sz="1000" b="0" spc="-110" dirty="0">
                <a:latin typeface="Gill Sans SemiBold"/>
                <a:cs typeface="Gill Sans SemiBold"/>
              </a:rPr>
              <a:t> </a:t>
            </a:r>
            <a:r>
              <a:rPr sz="1000" b="0" spc="25" dirty="0">
                <a:latin typeface="Gill Sans SemiBold"/>
                <a:cs typeface="Gill Sans SemiBold"/>
              </a:rPr>
              <a:t>available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GB" sz="1000" b="0" spc="20" dirty="0">
                <a:latin typeface="Gill Sans SemiBold"/>
                <a:cs typeface="Gill Sans SemiBold"/>
              </a:rPr>
              <a:t>7</a:t>
            </a:r>
            <a:r>
              <a:rPr sz="1000" b="0" spc="20" dirty="0" smtClean="0">
                <a:latin typeface="Gill Sans SemiBold"/>
                <a:cs typeface="Gill Sans SemiBold"/>
              </a:rPr>
              <a:t>0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000" b="0" spc="45" dirty="0">
                <a:latin typeface="Gill Sans SemiBold"/>
                <a:cs typeface="Gill Sans SemiBold"/>
              </a:rPr>
              <a:t>Residential/Non-residential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b="0" spc="5" dirty="0">
                <a:latin typeface="Gill Sans SemiBold"/>
                <a:cs typeface="Gill Sans SemiBold"/>
              </a:rPr>
              <a:t>Residential</a:t>
            </a:r>
            <a:endParaRPr sz="1000" b="0" dirty="0">
              <a:latin typeface="Gill Sans SemiBold"/>
              <a:cs typeface="Gill Sans Semi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4532" y="561966"/>
            <a:ext cx="947465" cy="5153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88834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Euclid Flex"/>
                <a:cs typeface="Euclid Flex"/>
              </a:rPr>
              <a:t>Uni:4U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6028608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1625187"/>
            <a:ext cx="1717675" cy="0"/>
          </a:xfrm>
          <a:custGeom>
            <a:avLst/>
            <a:gdLst/>
            <a:ahLst/>
            <a:cxnLst/>
            <a:rect l="l" t="t" r="r" b="b"/>
            <a:pathLst>
              <a:path w="1717675">
                <a:moveTo>
                  <a:pt x="0" y="0"/>
                </a:moveTo>
                <a:lnTo>
                  <a:pt x="1717205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67599" y="6032500"/>
            <a:ext cx="123233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0" dirty="0">
                <a:solidFill>
                  <a:srgbClr val="231F20"/>
                </a:solidFill>
                <a:latin typeface="Gill Sans"/>
                <a:cs typeface="Gill Sans"/>
              </a:rPr>
              <a:t>gmhigher.ac.uk</a:t>
            </a:r>
            <a:endParaRPr sz="1200" b="1" dirty="0">
              <a:latin typeface="Gill Sans"/>
              <a:cs typeface="Gill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4400" y="1762214"/>
            <a:ext cx="3876675" cy="2957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r>
              <a:rPr lang="en-GB" sz="1600" dirty="0"/>
              <a:t>Have you ever wondered what it would be</a:t>
            </a:r>
          </a:p>
          <a:p>
            <a:r>
              <a:rPr lang="en-GB" sz="1600" dirty="0"/>
              <a:t>like to study in the UK’s capital city? </a:t>
            </a:r>
            <a:endParaRPr lang="en-GB" sz="1600" dirty="0" smtClean="0"/>
          </a:p>
          <a:p>
            <a:r>
              <a:rPr lang="en-GB" sz="1600" dirty="0" smtClean="0"/>
              <a:t>During the </a:t>
            </a:r>
            <a:r>
              <a:rPr lang="en-GB" sz="1600" dirty="0" err="1" smtClean="0"/>
              <a:t>AccessHE</a:t>
            </a:r>
            <a:r>
              <a:rPr lang="en-GB" sz="1600" dirty="0" smtClean="0"/>
              <a:t> </a:t>
            </a:r>
            <a:r>
              <a:rPr lang="en-GB" sz="1600" dirty="0"/>
              <a:t>Capital Summer School, you will </a:t>
            </a:r>
            <a:r>
              <a:rPr lang="en-GB" sz="1600" dirty="0" smtClean="0"/>
              <a:t>have the </a:t>
            </a:r>
            <a:r>
              <a:rPr lang="en-GB" sz="1600" dirty="0"/>
              <a:t>opportunity to experience higher </a:t>
            </a:r>
            <a:r>
              <a:rPr lang="en-GB" sz="1600" dirty="0" smtClean="0"/>
              <a:t>education in </a:t>
            </a:r>
            <a:r>
              <a:rPr lang="en-GB" sz="1600" dirty="0"/>
              <a:t>both central and outer London by visiting </a:t>
            </a:r>
            <a:r>
              <a:rPr lang="en-GB" sz="1600" dirty="0" smtClean="0"/>
              <a:t>two London </a:t>
            </a:r>
            <a:r>
              <a:rPr lang="en-GB" sz="1600" dirty="0"/>
              <a:t>universities. </a:t>
            </a:r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You </a:t>
            </a:r>
            <a:r>
              <a:rPr lang="en-GB" sz="1600" dirty="0"/>
              <a:t>will also </a:t>
            </a:r>
            <a:r>
              <a:rPr lang="en-GB" sz="1600" dirty="0" smtClean="0"/>
              <a:t>choose a </a:t>
            </a:r>
            <a:r>
              <a:rPr lang="en-GB" sz="1600" dirty="0"/>
              <a:t>subject strand to pursue for the duration </a:t>
            </a:r>
            <a:r>
              <a:rPr lang="en-GB" sz="1600" dirty="0" smtClean="0"/>
              <a:t>such as</a:t>
            </a:r>
            <a:r>
              <a:rPr lang="en-GB" sz="1600" dirty="0"/>
              <a:t>: Humanities, </a:t>
            </a:r>
            <a:r>
              <a:rPr lang="en-GB" sz="1600" dirty="0" smtClean="0"/>
              <a:t>Arts </a:t>
            </a:r>
            <a:r>
              <a:rPr lang="en-GB" sz="1600" dirty="0"/>
              <a:t>and STEM, </a:t>
            </a:r>
            <a:r>
              <a:rPr lang="en-GB" sz="1600" dirty="0" smtClean="0"/>
              <a:t>but it’s </a:t>
            </a:r>
            <a:r>
              <a:rPr lang="en-GB" sz="1600" dirty="0"/>
              <a:t>not all academic, you will also ride in </a:t>
            </a:r>
            <a:r>
              <a:rPr lang="en-GB" sz="1600" dirty="0" smtClean="0"/>
              <a:t>the London </a:t>
            </a:r>
            <a:r>
              <a:rPr lang="en-GB" sz="1600" dirty="0"/>
              <a:t>Eye and catch a West End show. 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sz="half" idx="2"/>
          </p:nvPr>
        </p:nvSpPr>
        <p:spPr>
          <a:xfrm>
            <a:off x="444500" y="1759139"/>
            <a:ext cx="3095625" cy="36497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3600" dirty="0" smtClean="0"/>
              <a:t>Capital Summer School</a:t>
            </a:r>
            <a:endParaRPr sz="3600" spc="-15" dirty="0">
              <a:latin typeface="Euclid Flex"/>
              <a:cs typeface="Euclid Flex"/>
            </a:endParaRPr>
          </a:p>
          <a:p>
            <a:pPr marL="12700">
              <a:lnSpc>
                <a:spcPct val="100000"/>
              </a:lnSpc>
              <a:spcBef>
                <a:spcPts val="2630"/>
              </a:spcBef>
            </a:pPr>
            <a:r>
              <a:rPr sz="1000" b="0" spc="45" dirty="0">
                <a:latin typeface="Gill Sans SemiBold"/>
                <a:cs typeface="Gill Sans SemiBold"/>
              </a:rPr>
              <a:t>Location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GB" sz="1000" b="0" spc="15" dirty="0" err="1" smtClean="0">
                <a:latin typeface="Gill Sans SemiBold"/>
                <a:cs typeface="Gill Sans SemiBold"/>
              </a:rPr>
              <a:t>AccessHE</a:t>
            </a:r>
            <a:r>
              <a:rPr lang="en-GB" sz="1000" b="0" spc="15" dirty="0" smtClean="0">
                <a:latin typeface="Gill Sans SemiBold"/>
                <a:cs typeface="Gill Sans SemiBold"/>
              </a:rPr>
              <a:t>, London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000" b="0" spc="70" dirty="0">
                <a:latin typeface="Gill Sans SemiBold"/>
                <a:cs typeface="Gill Sans SemiBold"/>
              </a:rPr>
              <a:t>Dates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GB" sz="1000" b="0" spc="20" dirty="0" smtClean="0">
                <a:latin typeface="Gill Sans SemiBold"/>
                <a:cs typeface="Gill Sans SemiBold"/>
              </a:rPr>
              <a:t>23 - 25</a:t>
            </a:r>
            <a:r>
              <a:rPr sz="1000" b="0" spc="20" dirty="0" smtClean="0">
                <a:latin typeface="Gill Sans SemiBold"/>
                <a:cs typeface="Gill Sans SemiBold"/>
              </a:rPr>
              <a:t> </a:t>
            </a:r>
            <a:r>
              <a:rPr sz="1000" b="0" spc="-15" dirty="0">
                <a:latin typeface="Gill Sans SemiBold"/>
                <a:cs typeface="Gill Sans SemiBold"/>
              </a:rPr>
              <a:t>July</a:t>
            </a:r>
            <a:r>
              <a:rPr sz="1000" b="0" spc="105" dirty="0">
                <a:latin typeface="Gill Sans SemiBold"/>
                <a:cs typeface="Gill Sans SemiBold"/>
              </a:rPr>
              <a:t> </a:t>
            </a:r>
            <a:r>
              <a:rPr sz="1000" b="0" spc="20" dirty="0">
                <a:latin typeface="Gill Sans SemiBold"/>
                <a:cs typeface="Gill Sans SemiBold"/>
              </a:rPr>
              <a:t>2019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000" b="0" spc="90" dirty="0">
                <a:latin typeface="Gill Sans SemiBold"/>
                <a:cs typeface="Gill Sans SemiBold"/>
              </a:rPr>
              <a:t>Number </a:t>
            </a:r>
            <a:r>
              <a:rPr sz="1000" b="0" spc="30" dirty="0">
                <a:latin typeface="Gill Sans SemiBold"/>
                <a:cs typeface="Gill Sans SemiBold"/>
              </a:rPr>
              <a:t>of </a:t>
            </a:r>
            <a:r>
              <a:rPr sz="1000" b="0" spc="25" dirty="0">
                <a:latin typeface="Gill Sans SemiBold"/>
                <a:cs typeface="Gill Sans SemiBold"/>
              </a:rPr>
              <a:t>places</a:t>
            </a:r>
            <a:r>
              <a:rPr sz="1000" b="0" spc="-110" dirty="0">
                <a:latin typeface="Gill Sans SemiBold"/>
                <a:cs typeface="Gill Sans SemiBold"/>
              </a:rPr>
              <a:t> </a:t>
            </a:r>
            <a:r>
              <a:rPr sz="1000" b="0" spc="25" dirty="0">
                <a:latin typeface="Gill Sans SemiBold"/>
                <a:cs typeface="Gill Sans SemiBold"/>
              </a:rPr>
              <a:t>available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GB" sz="1000" b="0" spc="20" dirty="0" smtClean="0">
                <a:latin typeface="Gill Sans SemiBold"/>
                <a:cs typeface="Gill Sans SemiBold"/>
              </a:rPr>
              <a:t>50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000" b="0" spc="45" dirty="0">
                <a:latin typeface="Gill Sans SemiBold"/>
                <a:cs typeface="Gill Sans SemiBold"/>
              </a:rPr>
              <a:t>Residential/Non-residential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b="0" spc="5" dirty="0">
                <a:latin typeface="Gill Sans SemiBold"/>
                <a:cs typeface="Gill Sans SemiBold"/>
              </a:rPr>
              <a:t>Residential</a:t>
            </a:r>
            <a:endParaRPr sz="1000" b="0" dirty="0">
              <a:latin typeface="Gill Sans SemiBold"/>
              <a:cs typeface="Gill Sans Semi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4532" y="561966"/>
            <a:ext cx="947465" cy="515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292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88834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Euclid Flex"/>
                <a:cs typeface="Euclid Flex"/>
              </a:rPr>
              <a:t>Uni:4U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6028608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1625187"/>
            <a:ext cx="1717675" cy="0"/>
          </a:xfrm>
          <a:custGeom>
            <a:avLst/>
            <a:gdLst/>
            <a:ahLst/>
            <a:cxnLst/>
            <a:rect l="l" t="t" r="r" b="b"/>
            <a:pathLst>
              <a:path w="1717675">
                <a:moveTo>
                  <a:pt x="0" y="0"/>
                </a:moveTo>
                <a:lnTo>
                  <a:pt x="1717205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67599" y="6032500"/>
            <a:ext cx="123233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0" dirty="0">
                <a:solidFill>
                  <a:srgbClr val="231F20"/>
                </a:solidFill>
                <a:latin typeface="Gill Sans"/>
                <a:cs typeface="Gill Sans"/>
              </a:rPr>
              <a:t>gmhigher.ac.uk</a:t>
            </a:r>
            <a:endParaRPr sz="1200" b="1" dirty="0">
              <a:latin typeface="Gill Sans"/>
              <a:cs typeface="Gill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4400" y="1762214"/>
            <a:ext cx="3876675" cy="2957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r>
              <a:rPr lang="en-GB" sz="1600" dirty="0"/>
              <a:t>The Media Summer School at University of</a:t>
            </a:r>
          </a:p>
          <a:p>
            <a:r>
              <a:rPr lang="en-GB" sz="1600" dirty="0"/>
              <a:t>Salford will give you the chance to experience</a:t>
            </a:r>
          </a:p>
          <a:p>
            <a:r>
              <a:rPr lang="en-GB" sz="1600" dirty="0"/>
              <a:t>a number of different taster sessions at our</a:t>
            </a:r>
          </a:p>
          <a:p>
            <a:r>
              <a:rPr lang="en-GB" sz="1600" dirty="0"/>
              <a:t>state of the art Media City UK campus. You will</a:t>
            </a:r>
          </a:p>
          <a:p>
            <a:r>
              <a:rPr lang="en-GB" sz="1600" dirty="0"/>
              <a:t>learn Digital and Broadcast Media theories </a:t>
            </a:r>
            <a:r>
              <a:rPr lang="en-GB" sz="1600" dirty="0" smtClean="0"/>
              <a:t>from our </a:t>
            </a:r>
            <a:r>
              <a:rPr lang="en-GB" sz="1600" dirty="0"/>
              <a:t>academics and apply them in our </a:t>
            </a:r>
            <a:r>
              <a:rPr lang="en-GB" sz="1600" dirty="0" smtClean="0"/>
              <a:t>industry standard </a:t>
            </a:r>
            <a:r>
              <a:rPr lang="en-GB" sz="1600" dirty="0"/>
              <a:t>facilities, supported by technicians.</a:t>
            </a:r>
          </a:p>
          <a:p>
            <a:endParaRPr lang="en-GB" sz="1600" dirty="0" smtClean="0"/>
          </a:p>
          <a:p>
            <a:r>
              <a:rPr lang="en-GB" sz="1600" dirty="0" smtClean="0"/>
              <a:t>You </a:t>
            </a:r>
            <a:r>
              <a:rPr lang="en-GB" sz="1600" dirty="0"/>
              <a:t>will visit the BBC and discover the media</a:t>
            </a:r>
          </a:p>
          <a:p>
            <a:r>
              <a:rPr lang="en-GB" sz="1600" dirty="0"/>
              <a:t>career opportunities in Salford, and develop a</a:t>
            </a:r>
          </a:p>
          <a:p>
            <a:r>
              <a:rPr lang="en-GB" sz="1600" dirty="0"/>
              <a:t>final project to demonstrate your learning. 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sz="half" idx="2"/>
          </p:nvPr>
        </p:nvSpPr>
        <p:spPr>
          <a:xfrm>
            <a:off x="444500" y="1759139"/>
            <a:ext cx="3095625" cy="36497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3600" dirty="0" smtClean="0"/>
              <a:t>Media Summer School</a:t>
            </a:r>
            <a:endParaRPr sz="3600" spc="-15" dirty="0">
              <a:latin typeface="Euclid Flex"/>
              <a:cs typeface="Euclid Flex"/>
            </a:endParaRPr>
          </a:p>
          <a:p>
            <a:pPr marL="12700">
              <a:lnSpc>
                <a:spcPct val="100000"/>
              </a:lnSpc>
              <a:spcBef>
                <a:spcPts val="2630"/>
              </a:spcBef>
            </a:pPr>
            <a:r>
              <a:rPr sz="1000" b="0" spc="45" dirty="0">
                <a:latin typeface="Gill Sans SemiBold"/>
                <a:cs typeface="Gill Sans SemiBold"/>
              </a:rPr>
              <a:t>Location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GB" sz="1000" b="0" spc="15" dirty="0" smtClean="0">
                <a:latin typeface="Gill Sans SemiBold"/>
                <a:cs typeface="Gill Sans SemiBold"/>
              </a:rPr>
              <a:t>University of Salford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000" b="0" spc="70" dirty="0">
                <a:latin typeface="Gill Sans SemiBold"/>
                <a:cs typeface="Gill Sans SemiBold"/>
              </a:rPr>
              <a:t>Dates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GB" sz="1000" b="0" spc="20" dirty="0" smtClean="0">
                <a:latin typeface="Gill Sans SemiBold"/>
                <a:cs typeface="Gill Sans SemiBold"/>
              </a:rPr>
              <a:t>24 - 26</a:t>
            </a:r>
            <a:r>
              <a:rPr sz="1000" b="0" spc="20" dirty="0" smtClean="0">
                <a:latin typeface="Gill Sans SemiBold"/>
                <a:cs typeface="Gill Sans SemiBold"/>
              </a:rPr>
              <a:t> </a:t>
            </a:r>
            <a:r>
              <a:rPr sz="1000" b="0" spc="-15" dirty="0">
                <a:latin typeface="Gill Sans SemiBold"/>
                <a:cs typeface="Gill Sans SemiBold"/>
              </a:rPr>
              <a:t>July</a:t>
            </a:r>
            <a:r>
              <a:rPr sz="1000" b="0" spc="105" dirty="0">
                <a:latin typeface="Gill Sans SemiBold"/>
                <a:cs typeface="Gill Sans SemiBold"/>
              </a:rPr>
              <a:t> </a:t>
            </a:r>
            <a:r>
              <a:rPr sz="1000" b="0" spc="20" dirty="0">
                <a:latin typeface="Gill Sans SemiBold"/>
                <a:cs typeface="Gill Sans SemiBold"/>
              </a:rPr>
              <a:t>2019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000" b="0" spc="90" dirty="0">
                <a:latin typeface="Gill Sans SemiBold"/>
                <a:cs typeface="Gill Sans SemiBold"/>
              </a:rPr>
              <a:t>Number </a:t>
            </a:r>
            <a:r>
              <a:rPr sz="1000" b="0" spc="30" dirty="0">
                <a:latin typeface="Gill Sans SemiBold"/>
                <a:cs typeface="Gill Sans SemiBold"/>
              </a:rPr>
              <a:t>of </a:t>
            </a:r>
            <a:r>
              <a:rPr sz="1000" b="0" spc="25" dirty="0">
                <a:latin typeface="Gill Sans SemiBold"/>
                <a:cs typeface="Gill Sans SemiBold"/>
              </a:rPr>
              <a:t>places</a:t>
            </a:r>
            <a:r>
              <a:rPr sz="1000" b="0" spc="-110" dirty="0">
                <a:latin typeface="Gill Sans SemiBold"/>
                <a:cs typeface="Gill Sans SemiBold"/>
              </a:rPr>
              <a:t> </a:t>
            </a:r>
            <a:r>
              <a:rPr sz="1000" b="0" spc="25" dirty="0">
                <a:latin typeface="Gill Sans SemiBold"/>
                <a:cs typeface="Gill Sans SemiBold"/>
              </a:rPr>
              <a:t>available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GB" sz="1000" b="0" spc="20" dirty="0" smtClean="0">
                <a:latin typeface="Gill Sans SemiBold"/>
                <a:cs typeface="Gill Sans SemiBold"/>
              </a:rPr>
              <a:t>24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000" b="0" spc="45" dirty="0">
                <a:latin typeface="Gill Sans SemiBold"/>
                <a:cs typeface="Gill Sans SemiBold"/>
              </a:rPr>
              <a:t>Residential/Non-residential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b="0" spc="5" dirty="0">
                <a:latin typeface="Gill Sans SemiBold"/>
                <a:cs typeface="Gill Sans SemiBold"/>
              </a:rPr>
              <a:t>Residential</a:t>
            </a:r>
            <a:endParaRPr sz="1000" b="0" dirty="0">
              <a:latin typeface="Gill Sans SemiBold"/>
              <a:cs typeface="Gill Sans Semi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4532" y="561966"/>
            <a:ext cx="947465" cy="515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6271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C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028608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467600" y="6044257"/>
            <a:ext cx="1232335" cy="185307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30" dirty="0">
                <a:latin typeface="Gill Sans"/>
                <a:cs typeface="Gill Sans"/>
              </a:rPr>
              <a:t>gmhigher.ac.uk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390280"/>
            <a:ext cx="78486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64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88834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Euclid Flex"/>
                <a:cs typeface="Euclid Flex"/>
              </a:rPr>
              <a:t>Uni:4U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6028608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1625187"/>
            <a:ext cx="1717675" cy="0"/>
          </a:xfrm>
          <a:custGeom>
            <a:avLst/>
            <a:gdLst/>
            <a:ahLst/>
            <a:cxnLst/>
            <a:rect l="l" t="t" r="r" b="b"/>
            <a:pathLst>
              <a:path w="1717675">
                <a:moveTo>
                  <a:pt x="0" y="0"/>
                </a:moveTo>
                <a:lnTo>
                  <a:pt x="1717205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67599" y="6032500"/>
            <a:ext cx="123233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0" dirty="0">
                <a:solidFill>
                  <a:srgbClr val="231F20"/>
                </a:solidFill>
                <a:latin typeface="Gill Sans"/>
                <a:cs typeface="Gill Sans"/>
              </a:rPr>
              <a:t>gmhigher.ac.uk</a:t>
            </a:r>
            <a:endParaRPr sz="1200" b="1" dirty="0">
              <a:latin typeface="Gill Sans"/>
              <a:cs typeface="Gill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1299" y="1844499"/>
            <a:ext cx="3876675" cy="2957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r>
              <a:rPr lang="en-GB" sz="1600" dirty="0"/>
              <a:t>Fast Trackers is an exciting, nationwide</a:t>
            </a:r>
          </a:p>
          <a:p>
            <a:r>
              <a:rPr lang="en-GB" sz="1600" dirty="0"/>
              <a:t>programme promoting careers in the</a:t>
            </a:r>
          </a:p>
          <a:p>
            <a:r>
              <a:rPr lang="en-GB" sz="1600" dirty="0"/>
              <a:t>engineering industry and is delivered in</a:t>
            </a:r>
          </a:p>
          <a:p>
            <a:r>
              <a:rPr lang="en-GB" sz="1600" dirty="0"/>
              <a:t>partnership with Network Rail and Mott</a:t>
            </a:r>
          </a:p>
          <a:p>
            <a:r>
              <a:rPr lang="en-GB" sz="1600" dirty="0"/>
              <a:t>MacDonald</a:t>
            </a:r>
            <a:r>
              <a:rPr lang="en-GB" sz="1600" dirty="0" smtClean="0"/>
              <a:t>.</a:t>
            </a:r>
          </a:p>
          <a:p>
            <a:endParaRPr lang="en-GB" sz="1600" dirty="0"/>
          </a:p>
          <a:p>
            <a:r>
              <a:rPr lang="en-GB" sz="1600" b="1" dirty="0"/>
              <a:t>What’s in it for you?</a:t>
            </a:r>
          </a:p>
          <a:p>
            <a:r>
              <a:rPr lang="en-GB" sz="1600" dirty="0"/>
              <a:t>Y</a:t>
            </a:r>
            <a:r>
              <a:rPr lang="en-GB" sz="1600" dirty="0" smtClean="0"/>
              <a:t>ou </a:t>
            </a:r>
            <a:r>
              <a:rPr lang="en-GB" sz="1600" dirty="0"/>
              <a:t>will get the </a:t>
            </a:r>
            <a:r>
              <a:rPr lang="en-GB" sz="1600" dirty="0" smtClean="0"/>
              <a:t>chance to </a:t>
            </a:r>
            <a:r>
              <a:rPr lang="en-GB" sz="1600" dirty="0"/>
              <a:t>meet industry </a:t>
            </a:r>
            <a:r>
              <a:rPr lang="en-GB" sz="1600" dirty="0" smtClean="0"/>
              <a:t>experts and </a:t>
            </a:r>
            <a:r>
              <a:rPr lang="en-GB" sz="1600" dirty="0"/>
              <a:t>VIPs </a:t>
            </a:r>
            <a:r>
              <a:rPr lang="en-GB" sz="1600" dirty="0" smtClean="0"/>
              <a:t>with a </a:t>
            </a:r>
            <a:r>
              <a:rPr lang="en-GB" sz="1600" dirty="0"/>
              <a:t>wealth of knowledge and advice. Alongside</a:t>
            </a:r>
            <a:r>
              <a:rPr lang="en-GB" sz="1600" dirty="0" smtClean="0"/>
              <a:t>, learning about routes into higher education and visiting a local engineering employer. </a:t>
            </a:r>
            <a:endParaRPr lang="en-GB" sz="1600" dirty="0"/>
          </a:p>
        </p:txBody>
      </p:sp>
      <p:sp>
        <p:nvSpPr>
          <p:cNvPr id="8" name="object 8"/>
          <p:cNvSpPr txBox="1">
            <a:spLocks noGrp="1"/>
          </p:cNvSpPr>
          <p:nvPr>
            <p:ph sz="half" idx="2"/>
          </p:nvPr>
        </p:nvSpPr>
        <p:spPr>
          <a:xfrm>
            <a:off x="444500" y="1759139"/>
            <a:ext cx="3095625" cy="31418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20"/>
              </a:lnSpc>
              <a:spcBef>
                <a:spcPts val="100"/>
              </a:spcBef>
            </a:pPr>
            <a:r>
              <a:rPr lang="en-GB" sz="3600" dirty="0" err="1" smtClean="0"/>
              <a:t>FastTrackers</a:t>
            </a:r>
            <a:endParaRPr lang="en-GB" sz="3600" dirty="0" smtClean="0"/>
          </a:p>
          <a:p>
            <a:pPr marL="12700">
              <a:lnSpc>
                <a:spcPts val="4220"/>
              </a:lnSpc>
              <a:spcBef>
                <a:spcPts val="100"/>
              </a:spcBef>
            </a:pPr>
            <a:r>
              <a:rPr lang="en-GB" sz="3600" dirty="0" smtClean="0"/>
              <a:t>2019</a:t>
            </a:r>
          </a:p>
          <a:p>
            <a:pPr marL="12700">
              <a:lnSpc>
                <a:spcPts val="4220"/>
              </a:lnSpc>
              <a:spcBef>
                <a:spcPts val="100"/>
              </a:spcBef>
            </a:pPr>
            <a:r>
              <a:rPr sz="1000" b="0" spc="45" dirty="0" smtClean="0">
                <a:latin typeface="Gill Sans SemiBold"/>
                <a:cs typeface="Gill Sans SemiBold"/>
              </a:rPr>
              <a:t>Location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b="0" spc="15" dirty="0">
                <a:latin typeface="Gill Sans SemiBold"/>
                <a:cs typeface="Gill Sans SemiBold"/>
              </a:rPr>
              <a:t>University </a:t>
            </a:r>
            <a:r>
              <a:rPr lang="en-GB" sz="1000" b="0" spc="-10" dirty="0" smtClean="0">
                <a:latin typeface="Gill Sans SemiBold"/>
                <a:cs typeface="Gill Sans SemiBold"/>
              </a:rPr>
              <a:t>of Manchester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000" b="0" spc="70" dirty="0">
                <a:latin typeface="Gill Sans SemiBold"/>
                <a:cs typeface="Gill Sans SemiBold"/>
              </a:rPr>
              <a:t>Dates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b="0" spc="20" dirty="0" smtClean="0">
                <a:latin typeface="Gill Sans SemiBold"/>
                <a:cs typeface="Gill Sans SemiBold"/>
              </a:rPr>
              <a:t>1</a:t>
            </a:r>
            <a:r>
              <a:rPr lang="en-GB" sz="1000" b="0" spc="20" dirty="0">
                <a:latin typeface="Gill Sans SemiBold"/>
                <a:cs typeface="Gill Sans SemiBold"/>
              </a:rPr>
              <a:t>8</a:t>
            </a:r>
            <a:r>
              <a:rPr lang="en-GB" sz="1000" b="0" spc="20" dirty="0" smtClean="0">
                <a:latin typeface="Gill Sans SemiBold"/>
                <a:cs typeface="Gill Sans SemiBold"/>
              </a:rPr>
              <a:t> </a:t>
            </a:r>
            <a:r>
              <a:rPr sz="1000" b="0" spc="20" dirty="0" smtClean="0">
                <a:latin typeface="Gill Sans SemiBold"/>
                <a:cs typeface="Gill Sans SemiBold"/>
              </a:rPr>
              <a:t>- </a:t>
            </a:r>
            <a:r>
              <a:rPr lang="en-GB" sz="1000" b="0" spc="20" dirty="0" smtClean="0">
                <a:latin typeface="Gill Sans SemiBold"/>
                <a:cs typeface="Gill Sans SemiBold"/>
              </a:rPr>
              <a:t>20</a:t>
            </a:r>
            <a:r>
              <a:rPr sz="1000" b="0" spc="20" dirty="0" smtClean="0">
                <a:latin typeface="Gill Sans SemiBold"/>
                <a:cs typeface="Gill Sans SemiBold"/>
              </a:rPr>
              <a:t> </a:t>
            </a:r>
            <a:r>
              <a:rPr sz="1000" b="0" spc="-15" dirty="0" err="1" smtClean="0">
                <a:latin typeface="Gill Sans SemiBold"/>
                <a:cs typeface="Gill Sans SemiBold"/>
              </a:rPr>
              <a:t>Ju</a:t>
            </a:r>
            <a:r>
              <a:rPr lang="en-GB" sz="1000" b="0" spc="-15" dirty="0" smtClean="0">
                <a:latin typeface="Gill Sans SemiBold"/>
                <a:cs typeface="Gill Sans SemiBold"/>
              </a:rPr>
              <a:t>ne</a:t>
            </a:r>
            <a:r>
              <a:rPr sz="1000" b="0" spc="105" dirty="0" smtClean="0">
                <a:latin typeface="Gill Sans SemiBold"/>
                <a:cs typeface="Gill Sans SemiBold"/>
              </a:rPr>
              <a:t> </a:t>
            </a:r>
            <a:r>
              <a:rPr sz="1000" b="0" spc="20" dirty="0">
                <a:latin typeface="Gill Sans SemiBold"/>
                <a:cs typeface="Gill Sans SemiBold"/>
              </a:rPr>
              <a:t>2019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000" b="0" spc="90" dirty="0">
                <a:latin typeface="Gill Sans SemiBold"/>
                <a:cs typeface="Gill Sans SemiBold"/>
              </a:rPr>
              <a:t>Number </a:t>
            </a:r>
            <a:r>
              <a:rPr sz="1000" b="0" spc="30" dirty="0">
                <a:latin typeface="Gill Sans SemiBold"/>
                <a:cs typeface="Gill Sans SemiBold"/>
              </a:rPr>
              <a:t>of </a:t>
            </a:r>
            <a:r>
              <a:rPr sz="1000" b="0" spc="25" dirty="0">
                <a:latin typeface="Gill Sans SemiBold"/>
                <a:cs typeface="Gill Sans SemiBold"/>
              </a:rPr>
              <a:t>places</a:t>
            </a:r>
            <a:r>
              <a:rPr sz="1000" b="0" spc="-110" dirty="0">
                <a:latin typeface="Gill Sans SemiBold"/>
                <a:cs typeface="Gill Sans SemiBold"/>
              </a:rPr>
              <a:t> </a:t>
            </a:r>
            <a:r>
              <a:rPr sz="1000" b="0" spc="25" dirty="0">
                <a:latin typeface="Gill Sans SemiBold"/>
                <a:cs typeface="Gill Sans SemiBold"/>
              </a:rPr>
              <a:t>available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GB" sz="1000" b="0" spc="20" dirty="0" smtClean="0">
                <a:latin typeface="Gill Sans SemiBold"/>
                <a:cs typeface="Gill Sans SemiBold"/>
              </a:rPr>
              <a:t>150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000" b="0" spc="45" dirty="0">
                <a:latin typeface="Gill Sans SemiBold"/>
                <a:cs typeface="Gill Sans SemiBold"/>
              </a:rPr>
              <a:t>Residential/Non-residential</a:t>
            </a:r>
            <a:endParaRPr sz="1000" b="0" dirty="0">
              <a:latin typeface="Gill Sans SemiBold"/>
              <a:cs typeface="Gill Sans Semi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GB" sz="1000" b="0" spc="5" dirty="0" smtClean="0">
                <a:latin typeface="Gill Sans SemiBold"/>
                <a:cs typeface="Gill Sans SemiBold"/>
              </a:rPr>
              <a:t>Non-</a:t>
            </a:r>
            <a:r>
              <a:rPr sz="1000" b="0" spc="5" dirty="0" smtClean="0">
                <a:latin typeface="Gill Sans SemiBold"/>
                <a:cs typeface="Gill Sans SemiBold"/>
              </a:rPr>
              <a:t>Residential</a:t>
            </a:r>
            <a:endParaRPr sz="1000" b="0" dirty="0">
              <a:latin typeface="Gill Sans SemiBold"/>
              <a:cs typeface="Gill Sans Semi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4532" y="561966"/>
            <a:ext cx="947465" cy="515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991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1219</Words>
  <Application>Microsoft Office PowerPoint</Application>
  <PresentationFormat>On-screen Show (4:3)</PresentationFormat>
  <Paragraphs>237</Paragraphs>
  <Slides>16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Euclid Flex</vt:lpstr>
      <vt:lpstr>Gill Sans</vt:lpstr>
      <vt:lpstr>Gill Sans SemiBold</vt:lpstr>
      <vt:lpstr>Trebuchet MS</vt:lpstr>
      <vt:lpstr>Office Theme</vt:lpstr>
      <vt:lpstr>Uni:4U</vt:lpstr>
      <vt:lpstr>Uni:4U</vt:lpstr>
      <vt:lpstr>Uni:4U</vt:lpstr>
      <vt:lpstr>Uni:4U</vt:lpstr>
      <vt:lpstr>Uni:4U</vt:lpstr>
      <vt:lpstr>Uni:4U</vt:lpstr>
      <vt:lpstr>Uni:4U</vt:lpstr>
      <vt:lpstr>PowerPoint Presentation</vt:lpstr>
      <vt:lpstr>Uni:4U</vt:lpstr>
      <vt:lpstr>Uni:4U</vt:lpstr>
      <vt:lpstr>Uni:4U</vt:lpstr>
      <vt:lpstr>Uni:4U</vt:lpstr>
      <vt:lpstr>Uni:4U</vt:lpstr>
      <vt:lpstr>PowerPoint Presentation</vt:lpstr>
      <vt:lpstr>Uni:4U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Uni:4U</dc:title>
  <dc:creator>Sarah Starkey</dc:creator>
  <cp:lastModifiedBy>John Morrison</cp:lastModifiedBy>
  <cp:revision>54</cp:revision>
  <dcterms:created xsi:type="dcterms:W3CDTF">2019-01-07T12:02:15Z</dcterms:created>
  <dcterms:modified xsi:type="dcterms:W3CDTF">2019-04-04T11:35:02Z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2019-01-07T00:00:00Z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2019-01-07T00:00:00Z</vt:filetime>
  </property>
</Properties>
</file>